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tiff" ContentType="image/tif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1" r:id="rId2"/>
    <p:sldMasterId id="2147483723" r:id="rId3"/>
    <p:sldMasterId id="2147483735" r:id="rId4"/>
  </p:sldMasterIdLst>
  <p:notesMasterIdLst>
    <p:notesMasterId r:id="rId36"/>
  </p:notesMasterIdLst>
  <p:sldIdLst>
    <p:sldId id="415" r:id="rId5"/>
    <p:sldId id="532" r:id="rId6"/>
    <p:sldId id="426" r:id="rId7"/>
    <p:sldId id="521" r:id="rId8"/>
    <p:sldId id="423" r:id="rId9"/>
    <p:sldId id="424" r:id="rId10"/>
    <p:sldId id="425" r:id="rId11"/>
    <p:sldId id="416" r:id="rId12"/>
    <p:sldId id="517" r:id="rId13"/>
    <p:sldId id="419" r:id="rId14"/>
    <p:sldId id="527" r:id="rId15"/>
    <p:sldId id="385" r:id="rId16"/>
    <p:sldId id="539" r:id="rId17"/>
    <p:sldId id="444" r:id="rId18"/>
    <p:sldId id="443" r:id="rId19"/>
    <p:sldId id="445" r:id="rId20"/>
    <p:sldId id="530" r:id="rId21"/>
    <p:sldId id="533" r:id="rId22"/>
    <p:sldId id="503" r:id="rId23"/>
    <p:sldId id="535" r:id="rId24"/>
    <p:sldId id="536" r:id="rId25"/>
    <p:sldId id="537" r:id="rId26"/>
    <p:sldId id="538" r:id="rId27"/>
    <p:sldId id="499" r:id="rId28"/>
    <p:sldId id="534" r:id="rId29"/>
    <p:sldId id="421" r:id="rId30"/>
    <p:sldId id="524" r:id="rId31"/>
    <p:sldId id="428" r:id="rId32"/>
    <p:sldId id="442" r:id="rId33"/>
    <p:sldId id="446" r:id="rId34"/>
    <p:sldId id="447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00FF00"/>
    <a:srgbClr val="180399"/>
    <a:srgbClr val="FF6699"/>
    <a:srgbClr val="00CC99"/>
    <a:srgbClr val="FF9966"/>
    <a:srgbClr val="CCFF66"/>
    <a:srgbClr val="F79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1790" autoAdjust="0"/>
  </p:normalViewPr>
  <p:slideViewPr>
    <p:cSldViewPr>
      <p:cViewPr varScale="1">
        <p:scale>
          <a:sx n="80" d="100"/>
          <a:sy n="80" d="100"/>
        </p:scale>
        <p:origin x="170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B176E03-D85C-41D5-BDC4-0E0B00733115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C7ADE67-3339-4BA3-A66A-EEFF3AF2CD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736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http://www.who.int/mediacentre/factsheets/fs094/en/</a:t>
            </a:r>
          </a:p>
          <a:p>
            <a:endParaRPr lang="en-US" dirty="0"/>
          </a:p>
          <a:p>
            <a:r>
              <a:rPr lang="en-US" dirty="0"/>
              <a:t>Funds from Global</a:t>
            </a:r>
            <a:r>
              <a:rPr lang="en-US" baseline="0" dirty="0"/>
              <a:t> Fund, Gates, and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2E881-120D-42C1-923B-A30DFE4D49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14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69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1</a:t>
            </a:r>
            <a:r>
              <a:rPr lang="en-GB" baseline="0" dirty="0"/>
              <a:t> min</a:t>
            </a:r>
            <a:endParaRPr lang="en-GB" dirty="0"/>
          </a:p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15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119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/>
              <a:t>40s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16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8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PMID: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dirty="0"/>
              <a:t>17483723</a:t>
            </a:r>
          </a:p>
          <a:p>
            <a:r>
              <a:rPr lang="en-US" dirty="0"/>
              <a:t>Sweden began using Ct NAATs in the mid-1990’s</a:t>
            </a:r>
          </a:p>
          <a:p>
            <a:r>
              <a:rPr lang="en-US" dirty="0"/>
              <a:t>They noticed a sudden drop in cases by 25% in 2006</a:t>
            </a:r>
          </a:p>
          <a:p>
            <a:r>
              <a:rPr lang="en-US" dirty="0"/>
              <a:t>Investigation revealed a clonal strain with a 377bp deletion at the target of the NAAT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2E881-120D-42C1-923B-A30DFE4D497D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96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2E881-120D-42C1-923B-A30DFE4D497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82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Run-to-run variability in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7ADE67-3339-4BA3-A66A-EEFF3AF2CD3E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398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http://www.who.int/mediacentre/factsheets/fs094/en/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A22E881-120D-42C1-923B-A30DFE4D4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119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2E881-120D-42C1-923B-A30DFE4D49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44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1</a:t>
            </a:r>
            <a:r>
              <a:rPr lang="en-GB" baseline="0" dirty="0"/>
              <a:t> min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29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758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30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548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2E881-120D-42C1-923B-A30DFE4D497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63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10s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CF6C29-6E2D-4D64-ACE2-1DA8DD8A5A96}" type="slidenum">
              <a:rPr lang="en-GB" smtClean="0">
                <a:solidFill>
                  <a:prstClr val="black"/>
                </a:solidFill>
              </a:rPr>
              <a:pPr/>
              <a:t>31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48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http://www.who.int/mediacentre/factsheets/fs094/en/</a:t>
            </a:r>
          </a:p>
          <a:p>
            <a:endParaRPr lang="en-US" dirty="0"/>
          </a:p>
          <a:p>
            <a:r>
              <a:rPr lang="en-US" dirty="0"/>
              <a:t>Funds from Global</a:t>
            </a:r>
            <a:r>
              <a:rPr lang="en-US" baseline="0" dirty="0"/>
              <a:t> Fund, Gates, and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2E881-120D-42C1-923B-A30DFE4D49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15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2E881-120D-42C1-923B-A30DFE4D497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383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E6C674-AD5C-486E-80D0-28160C7C9F68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4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9469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2E881-120D-42C1-923B-A30DFE4D49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04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spcAft>
                <a:spcPts val="600"/>
              </a:spcAft>
            </a:pPr>
            <a:r>
              <a:rPr lang="en-US" dirty="0" err="1"/>
              <a:t>Gamboa</a:t>
            </a:r>
            <a:r>
              <a:rPr lang="en-US" dirty="0"/>
              <a:t> paper summary: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- Of 148 stored samples from subjects with symptomatic malaria in various studies conducted 2003-2007: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61 (41%) </a:t>
            </a:r>
            <a:r>
              <a:rPr lang="en-US" i="1" dirty="0"/>
              <a:t>pfhrp2</a:t>
            </a:r>
            <a:r>
              <a:rPr lang="en-US" dirty="0"/>
              <a:t>-deleted, 103 (70%) </a:t>
            </a:r>
            <a:r>
              <a:rPr lang="en-US" i="1" dirty="0"/>
              <a:t>pfhrp3</a:t>
            </a:r>
            <a:r>
              <a:rPr lang="en-US" dirty="0"/>
              <a:t>-deleted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- Of 9 microscopy-positive, symptomatic cases in Iquitos: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8 (89%) were </a:t>
            </a:r>
            <a:r>
              <a:rPr lang="en-US" i="1" dirty="0"/>
              <a:t>pfhrp2</a:t>
            </a:r>
            <a:r>
              <a:rPr lang="en-US" dirty="0"/>
              <a:t>-deleted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Used PCR assays for 5 other genes, ELISAs for HRP2, </a:t>
            </a:r>
            <a:r>
              <a:rPr lang="en-US" dirty="0" err="1"/>
              <a:t>pLDH</a:t>
            </a:r>
            <a:r>
              <a:rPr lang="en-US" dirty="0"/>
              <a:t>, and </a:t>
            </a:r>
            <a:r>
              <a:rPr lang="en-US" dirty="0" err="1"/>
              <a:t>aldolase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Microsatellite analysis: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Present in 4 of 5 clonal lineages (identified using STRUCTURE and neutral microsatellites)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2E881-120D-42C1-923B-A30DFE4D49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01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22E881-120D-42C1-923B-A30DFE4D497D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165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>
              <a:latin typeface="Calibri" pitchFamily="34" charset="0"/>
            </a:endParaRPr>
          </a:p>
          <a:p>
            <a:pPr eaLnBrk="1" hangingPunct="1"/>
            <a:endParaRPr lang="en-AU">
              <a:latin typeface="Calibri" pitchFamily="34" charset="0"/>
            </a:endParaRPr>
          </a:p>
          <a:p>
            <a:pPr eaLnBrk="1" hangingPunct="1"/>
            <a:endParaRPr lang="en-AU">
              <a:latin typeface="Calibri" pitchFamily="34" charset="0"/>
            </a:endParaRP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99C45E-AE53-4F46-9DAD-C449DBF876C0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75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39A9C-E621-4D24-AF12-0C0E67CC70D6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44C36-018B-44BE-BECE-CF7C47CE85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2145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41982-1323-4BE9-92D2-3A257A2F1E96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15FC71-E53F-411B-AB65-7D4BE89C85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9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33D51-A41A-411B-881D-19995FAD0D70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A461C-DC8B-433C-82F9-E936824EA8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4929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16480" y="6381329"/>
            <a:ext cx="2844800" cy="365125"/>
          </a:xfrm>
          <a:prstGeom prst="rect">
            <a:avLst/>
          </a:prstGeom>
        </p:spPr>
        <p:txBody>
          <a:bodyPr/>
          <a:lstStyle/>
          <a:p>
            <a:fld id="{8DD53A6A-390B-4603-BC84-699330D52EA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2518576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7552" y="6356351"/>
            <a:ext cx="864096" cy="365125"/>
          </a:xfrm>
          <a:prstGeom prst="rect">
            <a:avLst/>
          </a:prstGeom>
        </p:spPr>
        <p:txBody>
          <a:bodyPr/>
          <a:lstStyle/>
          <a:p>
            <a:fld id="{8DD53A6A-390B-4603-BC84-699330D52EA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r>
              <a:rPr lang="en-GB" dirty="0">
                <a:solidFill>
                  <a:prstClr val="black"/>
                </a:solidFill>
              </a:rPr>
              <a:t>/8</a:t>
            </a:r>
          </a:p>
        </p:txBody>
      </p:sp>
    </p:spTree>
    <p:extLst>
      <p:ext uri="{BB962C8B-B14F-4D97-AF65-F5344CB8AC3E}">
        <p14:creationId xmlns:p14="http://schemas.microsoft.com/office/powerpoint/2010/main" val="33110141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DD53A6A-390B-4603-BC84-699330D52EA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9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DD53A6A-390B-4603-BC84-699330D52EA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87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DD53A6A-390B-4603-BC84-699330D52EA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82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DD53A6A-390B-4603-BC84-699330D52EA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866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DD53A6A-390B-4603-BC84-699330D52EA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490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DD53A6A-390B-4603-BC84-699330D52EA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606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4A7A9-8764-4E61-A27E-BA3638D7BD16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5A5C0-6E0C-4713-99FA-246464347C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6409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DD53A6A-390B-4603-BC84-699330D52EA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760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DD53A6A-390B-4603-BC84-699330D52EA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3292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DD53A6A-390B-4603-BC84-699330D52EA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756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563884"/>
            <a:ext cx="10464800" cy="1927225"/>
          </a:xfrm>
        </p:spPr>
        <p:txBody>
          <a:bodyPr anchor="b">
            <a:noAutofit/>
          </a:bodyPr>
          <a:lstStyle>
            <a:lvl1pPr>
              <a:defRPr sz="7198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1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14401" y="259080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475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5311D-27B1-4E70-89EF-A6EEA9CE0D14}" type="datetime1">
              <a:rPr lang="en-US" smtClean="0"/>
              <a:pPr/>
              <a:t>6/7/18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0802" y="0"/>
            <a:ext cx="683364" cy="329184"/>
          </a:xfrm>
        </p:spPr>
        <p:txBody>
          <a:bodyPr/>
          <a:lstStyle>
            <a:lvl1pPr>
              <a:defRPr/>
            </a:lvl1pPr>
          </a:lstStyle>
          <a:p>
            <a:fld id="{2C59282C-7FD4-480C-82F9-CE981DFBC5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576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6398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8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3199">
                <a:solidFill>
                  <a:schemeClr val="tx2"/>
                </a:solidFill>
              </a:defRPr>
            </a:lvl1pPr>
            <a:lvl2pPr marL="609448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2pPr>
            <a:lvl3pPr marL="12188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34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7790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238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668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13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5581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D5095-BB4C-4625-9C34-F80D876ACEAC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7C9-EE71-46D6-ADF3-698B42251E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1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432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3732"/>
            </a:lvl1pPr>
            <a:lvl2pPr>
              <a:defRPr sz="3199"/>
            </a:lvl2pPr>
            <a:lvl3pPr>
              <a:defRPr sz="2666"/>
            </a:lvl3pPr>
            <a:lvl4pPr>
              <a:defRPr sz="2399"/>
            </a:lvl4pPr>
            <a:lvl5pPr>
              <a:defRPr sz="2399"/>
            </a:lvl5pPr>
            <a:lvl6pPr>
              <a:defRPr sz="2399"/>
            </a:lvl6pPr>
            <a:lvl7pPr>
              <a:defRPr sz="2399"/>
            </a:lvl7pPr>
            <a:lvl8pPr>
              <a:defRPr sz="2399"/>
            </a:lvl8pPr>
            <a:lvl9pPr>
              <a:defRPr sz="23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21B55-D4DE-4A04-86CE-E68C4A38F4D8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7C9-EE71-46D6-ADF3-698B42251E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59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666" b="0">
                <a:solidFill>
                  <a:schemeClr val="tx2"/>
                </a:solidFill>
              </a:defRPr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1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666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9448" indent="0">
              <a:buNone/>
              <a:defRPr sz="2666" b="1"/>
            </a:lvl2pPr>
            <a:lvl3pPr marL="1218895" indent="0">
              <a:buNone/>
              <a:defRPr sz="2399" b="1"/>
            </a:lvl3pPr>
            <a:lvl4pPr marL="1828343" indent="0">
              <a:buNone/>
              <a:defRPr sz="2133" b="1"/>
            </a:lvl4pPr>
            <a:lvl5pPr marL="2437790" indent="0">
              <a:buNone/>
              <a:defRPr sz="2133" b="1"/>
            </a:lvl5pPr>
            <a:lvl6pPr marL="3047238" indent="0">
              <a:buNone/>
              <a:defRPr sz="2133" b="1"/>
            </a:lvl6pPr>
            <a:lvl7pPr marL="3656686" indent="0">
              <a:buNone/>
              <a:defRPr sz="2133" b="1"/>
            </a:lvl7pPr>
            <a:lvl8pPr marL="4266133" indent="0">
              <a:buNone/>
              <a:defRPr sz="2133" b="1"/>
            </a:lvl8pPr>
            <a:lvl9pPr marL="4875581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1" y="2438400"/>
            <a:ext cx="5242560" cy="3951288"/>
          </a:xfrm>
        </p:spPr>
        <p:txBody>
          <a:bodyPr/>
          <a:lstStyle>
            <a:lvl1pPr>
              <a:defRPr sz="3199"/>
            </a:lvl1pPr>
            <a:lvl2pPr>
              <a:defRPr sz="2666"/>
            </a:lvl2pPr>
            <a:lvl3pPr>
              <a:defRPr sz="2399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53F6-210F-4D86-ABD6-3B959F7824B9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7C9-EE71-46D6-ADF3-698B42251E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50" y="4045691"/>
            <a:ext cx="4709160" cy="105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766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11861-28FB-42B8-BF6C-159EDEFAD011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7C9-EE71-46D6-ADF3-698B42251E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16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B268-441F-45B9-BD6D-8F1FC0A89D86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7C9-EE71-46D6-ADF3-698B42251E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6E5F45-2895-4159-8CAC-81EF6CAC385B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E397D-B56C-4BD2-BF4E-445691770F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70731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31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4266"/>
            </a:lvl1pPr>
            <a:lvl2pPr>
              <a:defRPr sz="3732"/>
            </a:lvl2pPr>
            <a:lvl3pPr>
              <a:defRPr sz="3199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2130556"/>
            <a:ext cx="2852928" cy="4243615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E83A-8DCE-4651-8A25-787838C440D3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7C9-EE71-46D6-ADF3-698B42251E3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3"/>
            <a:ext cx="5577840" cy="211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3509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3199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4266"/>
            </a:lvl1pPr>
            <a:lvl2pPr marL="609448" indent="0">
              <a:buNone/>
              <a:defRPr sz="3732"/>
            </a:lvl2pPr>
            <a:lvl3pPr marL="1218895" indent="0">
              <a:buNone/>
              <a:defRPr sz="3199"/>
            </a:lvl3pPr>
            <a:lvl4pPr marL="1828343" indent="0">
              <a:buNone/>
              <a:defRPr sz="2666"/>
            </a:lvl4pPr>
            <a:lvl5pPr marL="2437790" indent="0">
              <a:buNone/>
              <a:defRPr sz="2666"/>
            </a:lvl5pPr>
            <a:lvl6pPr marL="3047238" indent="0">
              <a:buNone/>
              <a:defRPr sz="2666"/>
            </a:lvl6pPr>
            <a:lvl7pPr marL="3656686" indent="0">
              <a:buNone/>
              <a:defRPr sz="2666"/>
            </a:lvl7pPr>
            <a:lvl8pPr marL="4266133" indent="0">
              <a:buNone/>
              <a:defRPr sz="2666"/>
            </a:lvl8pPr>
            <a:lvl9pPr marL="4875581" indent="0">
              <a:buNone/>
              <a:defRPr sz="266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866"/>
            </a:lvl1pPr>
            <a:lvl2pPr marL="609448" indent="0">
              <a:buNone/>
              <a:defRPr sz="1600"/>
            </a:lvl2pPr>
            <a:lvl3pPr marL="1218895" indent="0">
              <a:buNone/>
              <a:defRPr sz="1333"/>
            </a:lvl3pPr>
            <a:lvl4pPr marL="1828343" indent="0">
              <a:buNone/>
              <a:defRPr sz="1200"/>
            </a:lvl4pPr>
            <a:lvl5pPr marL="2437790" indent="0">
              <a:buNone/>
              <a:defRPr sz="1200"/>
            </a:lvl5pPr>
            <a:lvl6pPr marL="3047238" indent="0">
              <a:buNone/>
              <a:defRPr sz="1200"/>
            </a:lvl6pPr>
            <a:lvl7pPr marL="3656686" indent="0">
              <a:buNone/>
              <a:defRPr sz="1200"/>
            </a:lvl7pPr>
            <a:lvl8pPr marL="4266133" indent="0">
              <a:buNone/>
              <a:defRPr sz="1200"/>
            </a:lvl8pPr>
            <a:lvl9pPr marL="487558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6200-2B52-4E1B-A892-2C69465BAFDB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7C9-EE71-46D6-ADF3-698B42251E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38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D0B-49F5-455E-AF19-37A8FEA64AC2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7C9-EE71-46D6-ADF3-698B42251E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44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F9B0-A2C3-4FC4-91B4-1EF925F99628}" type="datetime1">
              <a:rPr lang="en-US" smtClean="0"/>
              <a:pPr/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7C9-EE71-46D6-ADF3-698B42251E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830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1" y="2130428"/>
            <a:ext cx="10363200" cy="1470025"/>
          </a:xfrm>
        </p:spPr>
        <p:txBody>
          <a:bodyPr/>
          <a:lstStyle>
            <a:lvl1pPr>
              <a:defRPr sz="3999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1" cy="1752600"/>
          </a:xfrm>
        </p:spPr>
        <p:txBody>
          <a:bodyPr/>
          <a:lstStyle>
            <a:lvl1pPr marL="0" indent="0" algn="ctr">
              <a:buNone/>
              <a:defRPr>
                <a:latin typeface="Calibri" panose="020F0502020204030204" pitchFamily="34" charset="0"/>
              </a:defRPr>
            </a:lvl1pPr>
            <a:lvl2pPr marL="457063" indent="0" algn="ctr">
              <a:buNone/>
              <a:defRPr/>
            </a:lvl2pPr>
            <a:lvl3pPr marL="914126" indent="0" algn="ctr">
              <a:buNone/>
              <a:defRPr/>
            </a:lvl3pPr>
            <a:lvl4pPr marL="1371189" indent="0" algn="ctr">
              <a:buNone/>
              <a:defRPr/>
            </a:lvl4pPr>
            <a:lvl5pPr marL="1828251" indent="0" algn="ctr">
              <a:buNone/>
              <a:defRPr/>
            </a:lvl5pPr>
            <a:lvl6pPr marL="2285314" indent="0" algn="ctr">
              <a:buNone/>
              <a:defRPr/>
            </a:lvl6pPr>
            <a:lvl7pPr marL="2742377" indent="0" algn="ctr">
              <a:buNone/>
              <a:defRPr/>
            </a:lvl7pPr>
            <a:lvl8pPr marL="3199440" indent="0" algn="ctr">
              <a:buNone/>
              <a:defRPr/>
            </a:lvl8pPr>
            <a:lvl9pPr marL="3656503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028FE-105C-4056-84BB-C69085D2281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85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999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3300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rgbClr val="00B050"/>
                </a:solidFill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22800-9646-4F59-A25B-9F5899641224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233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999"/>
            </a:lvl1pPr>
            <a:lvl2pPr marL="457063" indent="0">
              <a:buNone/>
              <a:defRPr sz="1799"/>
            </a:lvl2pPr>
            <a:lvl3pPr marL="914126" indent="0">
              <a:buNone/>
              <a:defRPr sz="1600"/>
            </a:lvl3pPr>
            <a:lvl4pPr marL="1371189" indent="0">
              <a:buNone/>
              <a:defRPr sz="1400"/>
            </a:lvl4pPr>
            <a:lvl5pPr marL="1828251" indent="0">
              <a:buNone/>
              <a:defRPr sz="1400"/>
            </a:lvl5pPr>
            <a:lvl6pPr marL="2285314" indent="0">
              <a:buNone/>
              <a:defRPr sz="1400"/>
            </a:lvl6pPr>
            <a:lvl7pPr marL="2742377" indent="0">
              <a:buNone/>
              <a:defRPr sz="1400"/>
            </a:lvl7pPr>
            <a:lvl8pPr marL="3199440" indent="0">
              <a:buNone/>
              <a:defRPr sz="1400"/>
            </a:lvl8pPr>
            <a:lvl9pPr marL="3656503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Feb 09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900E9-0762-422D-984A-E8EDCEB5DAA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7458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399">
                <a:solidFill>
                  <a:srgbClr val="003300"/>
                </a:solidFill>
                <a:latin typeface="Calibri" panose="020F0502020204030204" pitchFamily="34" charset="0"/>
              </a:defRPr>
            </a:lvl1pPr>
            <a:lvl2pPr>
              <a:defRPr sz="1999">
                <a:solidFill>
                  <a:srgbClr val="00B050"/>
                </a:solidFill>
                <a:latin typeface="Calibri" panose="020F0502020204030204" pitchFamily="34" charset="0"/>
              </a:defRPr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399">
                <a:solidFill>
                  <a:srgbClr val="003300"/>
                </a:solidFill>
                <a:latin typeface="Calibri" panose="020F0502020204030204" pitchFamily="34" charset="0"/>
              </a:defRPr>
            </a:lvl1pPr>
            <a:lvl2pPr>
              <a:defRPr sz="1999">
                <a:solidFill>
                  <a:srgbClr val="00B050"/>
                </a:solidFill>
                <a:latin typeface="Calibri" panose="020F0502020204030204" pitchFamily="34" charset="0"/>
              </a:defRPr>
            </a:lvl2pPr>
            <a:lvl3pPr>
              <a:defRPr sz="1999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2DC6B-23B2-4817-95D5-F3D99AADADB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3580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799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Feb 09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B0157-F4F7-460B-84BA-C5601E2DA5B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1004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Feb 09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C593E-777E-4ECC-B343-0E07CD4E942B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015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7366C-4BE9-471E-AFF3-20F30DC85577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E62B9-292A-49AF-845E-5EB1CB62D7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60918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III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2C28F-3F7C-46BF-9715-211640016EF3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375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Feb 09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FDD6D-8172-4215-9854-EEF28FC9474D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6151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8" y="4800600"/>
            <a:ext cx="7315200" cy="566738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8" y="612775"/>
            <a:ext cx="7315200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pPr lvl="0"/>
            <a:endParaRPr lang="en-AU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Feb 09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42FB3-4349-43E5-9543-9107FE02E394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8825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Feb 09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5122BE-C248-4C72-8896-7EF3A1E63592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9979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Feb 09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F0D2A0-495E-49CF-B995-01C97860F7D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80927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3"/>
            <a:ext cx="10972801" cy="4525963"/>
          </a:xfrm>
        </p:spPr>
        <p:txBody>
          <a:bodyPr/>
          <a:lstStyle/>
          <a:p>
            <a:pPr lvl="0"/>
            <a:endParaRPr lang="en-AU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Feb 09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1781CF-CCAF-46F8-B366-BF2B5CCC0D8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1162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Feb 09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5FA14-17B9-4CF2-8232-1823A0FED683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6943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Feb 09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CEF655-94EA-46C8-98AA-094385FAD80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7555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APMEN Feb 09 _</a:t>
            </a:r>
            <a:r>
              <a:rPr lang="en-AU">
                <a:solidFill>
                  <a:srgbClr val="000000"/>
                </a:solidFill>
              </a:rPr>
              <a:t>Q. Cheng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DD4F36-17A8-409E-9A51-7686C1E8D14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02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334C5-30AA-478B-9F68-8626D687E02B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941B25-75E7-42F0-B05C-0249F3B8FE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61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99303-8B45-4138-8ED6-A6D0763171AE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05598-49A3-42F0-8511-9D74EC2B18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83849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58F4C-2198-4991-BE34-D5F0322FC947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09EB6-3CE2-4186-94D3-EF7AC2CBA3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556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F1F1BA-1292-4E60-9913-B0F0C9ADF504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88348-A14C-42CB-A0C1-12906A299E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11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20246-CD23-489B-9F26-9022730920B0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CE4F1-1FE1-43ED-A4F4-90F12E1AFD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37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image" Target="../media/image6.jpeg"/><Relationship Id="rId2" Type="http://schemas.openxmlformats.org/officeDocument/2006/relationships/slideLayout" Target="../slideLayouts/slideLayout3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F0F599C-7E62-4B75-B4D7-58BE8965C774}" type="datetimeFigureOut">
              <a:rPr lang="en-US"/>
              <a:pPr>
                <a:defRPr/>
              </a:pPr>
              <a:t>6/7/18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4CAB60A-CAD5-4A28-B389-EE6800229D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8DD53A6A-390B-4603-BC84-699330D52EA3}" type="slidenum">
              <a:rPr lang="en-GB">
                <a:solidFill>
                  <a:prstClr val="black"/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1" name="Rectangle 1025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1344" y="275294"/>
            <a:ext cx="1394659" cy="345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traight Connector 7"/>
          <p:cNvSpPr>
            <a:spLocks noChangeShapeType="1"/>
          </p:cNvSpPr>
          <p:nvPr userDrawn="1"/>
        </p:nvSpPr>
        <p:spPr bwMode="auto">
          <a:xfrm>
            <a:off x="0" y="908720"/>
            <a:ext cx="12192000" cy="0"/>
          </a:xfrm>
          <a:prstGeom prst="line">
            <a:avLst/>
          </a:prstGeom>
          <a:noFill/>
          <a:ln w="57150" cmpd="thinThick" algn="ctr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9" name="Picture 18" descr="MRC_logo_grey.jpg"/>
          <p:cNvPicPr>
            <a:picLocks noChangeAspect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704512" y="238704"/>
            <a:ext cx="1337615" cy="418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843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399">
              <a:solidFill>
                <a:srgbClr val="FFFFFF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1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399">
              <a:solidFill>
                <a:srgbClr val="FFFF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D0F5945-FE1E-4E88-88FB-6F26E9A4530B}" type="datetime1">
              <a:rPr lang="en-US" smtClean="0">
                <a:latin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6/7/18</a:t>
            </a:fld>
            <a:endParaRPr lang="en-US"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2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6" b="1">
                <a:solidFill>
                  <a:srgbClr val="FFFFFF"/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5A547C9-EE71-46D6-ADF3-698B42251E37}" type="slidenum">
              <a:rPr lang="en-US" smtClean="0">
                <a:latin typeface="Arial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71" y="6170111"/>
            <a:ext cx="2221491" cy="6137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49C254-241F-8342-BD07-76C5D00F81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3" t="22277" r="19953" b="22277"/>
          <a:stretch/>
        </p:blipFill>
        <p:spPr>
          <a:xfrm>
            <a:off x="10546543" y="6162301"/>
            <a:ext cx="1418387" cy="62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61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 dt="0"/>
  <p:txStyles>
    <p:titleStyle>
      <a:lvl1pPr algn="l" defTabSz="1218895" rtl="0" eaLnBrk="1" latinLnBrk="0" hangingPunct="1">
        <a:spcBef>
          <a:spcPct val="0"/>
        </a:spcBef>
        <a:buNone/>
        <a:defRPr sz="5332" kern="1200" spc="-133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3779" indent="-243779" algn="l" defTabSz="1218895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indent="-243779" algn="l" defTabSz="1218895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2pPr>
      <a:lvl3pPr marL="975116" indent="-243779" algn="l" defTabSz="1218895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340785" indent="-243779" algn="l" defTabSz="121889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1584564" indent="-182834" algn="l" defTabSz="1218895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866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28343" indent="-243779" algn="l" defTabSz="121889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072122" indent="-243779" algn="l" defTabSz="121889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315901" indent="-243779" algn="l" defTabSz="121889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2559680" indent="-243779" algn="l" defTabSz="1218895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5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0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5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1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2"/>
            <a:ext cx="109728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  <a:p>
            <a:pPr eaLnBrk="1" hangingPunct="1">
              <a:defRPr/>
            </a:pPr>
            <a:endParaRPr lang="en-AU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1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eaLnBrk="1" hangingPunct="1">
              <a:defRPr/>
            </a:pPr>
            <a:endParaRPr lang="en-US">
              <a:solidFill>
                <a:srgbClr val="000000"/>
              </a:solidFill>
              <a:latin typeface="Arial"/>
            </a:endParaRPr>
          </a:p>
          <a:p>
            <a:pPr eaLnBrk="1" hangingPunct="1">
              <a:defRPr/>
            </a:pPr>
            <a:r>
              <a:rPr lang="en-US">
                <a:solidFill>
                  <a:srgbClr val="000000"/>
                </a:solidFill>
                <a:latin typeface="Arial"/>
              </a:rPr>
              <a:t>APMEN Feb 09 _</a:t>
            </a:r>
            <a:r>
              <a:rPr lang="en-AU">
                <a:solidFill>
                  <a:srgbClr val="000000"/>
                </a:solidFill>
                <a:latin typeface="Arial"/>
              </a:rPr>
              <a:t>Q. Cheng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1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eaLnBrk="1" hangingPunct="1">
              <a:defRPr/>
            </a:pPr>
            <a:fld id="{FC92AD34-2706-46FF-911E-5965D2E73DE3}" type="slidenum">
              <a:rPr lang="en-AU">
                <a:solidFill>
                  <a:srgbClr val="000000"/>
                </a:solidFill>
                <a:latin typeface="Arial"/>
              </a:rPr>
              <a:pPr eaLnBrk="1" hangingPunct="1">
                <a:defRPr/>
              </a:pPr>
              <a:t>‹#›</a:t>
            </a:fld>
            <a:endParaRPr lang="en-AU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1" name="Picture 7" descr="ami_ppt_logov4"/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527050" y="981075"/>
            <a:ext cx="11328400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968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599" b="1">
          <a:solidFill>
            <a:srgbClr val="00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599" b="1">
          <a:solidFill>
            <a:srgbClr val="00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599" b="1">
          <a:solidFill>
            <a:srgbClr val="00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599" b="1">
          <a:solidFill>
            <a:srgbClr val="00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599" b="1">
          <a:solidFill>
            <a:srgbClr val="003300"/>
          </a:solidFill>
          <a:latin typeface="Arial" charset="0"/>
        </a:defRPr>
      </a:lvl5pPr>
      <a:lvl6pPr marL="457063" algn="ctr" rtl="0" fontAlgn="base">
        <a:spcBef>
          <a:spcPct val="0"/>
        </a:spcBef>
        <a:spcAft>
          <a:spcPct val="0"/>
        </a:spcAft>
        <a:defRPr sz="3599" b="1">
          <a:solidFill>
            <a:srgbClr val="003300"/>
          </a:solidFill>
          <a:latin typeface="Arial" charset="0"/>
        </a:defRPr>
      </a:lvl6pPr>
      <a:lvl7pPr marL="914126" algn="ctr" rtl="0" fontAlgn="base">
        <a:spcBef>
          <a:spcPct val="0"/>
        </a:spcBef>
        <a:spcAft>
          <a:spcPct val="0"/>
        </a:spcAft>
        <a:defRPr sz="3599" b="1">
          <a:solidFill>
            <a:srgbClr val="003300"/>
          </a:solidFill>
          <a:latin typeface="Arial" charset="0"/>
        </a:defRPr>
      </a:lvl7pPr>
      <a:lvl8pPr marL="1371189" algn="ctr" rtl="0" fontAlgn="base">
        <a:spcBef>
          <a:spcPct val="0"/>
        </a:spcBef>
        <a:spcAft>
          <a:spcPct val="0"/>
        </a:spcAft>
        <a:defRPr sz="3599" b="1">
          <a:solidFill>
            <a:srgbClr val="003300"/>
          </a:solidFill>
          <a:latin typeface="Arial" charset="0"/>
        </a:defRPr>
      </a:lvl8pPr>
      <a:lvl9pPr marL="1828251" algn="ctr" rtl="0" fontAlgn="base">
        <a:spcBef>
          <a:spcPct val="0"/>
        </a:spcBef>
        <a:spcAft>
          <a:spcPct val="0"/>
        </a:spcAft>
        <a:defRPr sz="3599" b="1">
          <a:solidFill>
            <a:srgbClr val="003300"/>
          </a:solidFill>
          <a:latin typeface="Arial" charset="0"/>
        </a:defRPr>
      </a:lvl9pPr>
    </p:titleStyle>
    <p:bodyStyle>
      <a:lvl1pPr marL="342797" indent="-342797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v"/>
        <a:defRPr sz="2799" b="1">
          <a:solidFill>
            <a:srgbClr val="FF9900"/>
          </a:solidFill>
          <a:latin typeface="+mn-lt"/>
          <a:ea typeface="+mn-ea"/>
          <a:cs typeface="+mn-cs"/>
        </a:defRPr>
      </a:lvl1pPr>
      <a:lvl2pPr marL="742727" indent="-285664" algn="l" rtl="0" eaLnBrk="0" fontAlgn="base" hangingPunct="0">
        <a:spcBef>
          <a:spcPct val="20000"/>
        </a:spcBef>
        <a:spcAft>
          <a:spcPct val="0"/>
        </a:spcAft>
        <a:buChar char="•"/>
        <a:defRPr sz="2399" b="1">
          <a:solidFill>
            <a:schemeClr val="accent2"/>
          </a:solidFill>
          <a:latin typeface="+mn-lt"/>
        </a:defRPr>
      </a:lvl2pPr>
      <a:lvl3pPr marL="1142657" indent="-228531" algn="l" rtl="0" eaLnBrk="0" fontAlgn="base" hangingPunct="0">
        <a:spcBef>
          <a:spcPct val="20000"/>
        </a:spcBef>
        <a:spcAft>
          <a:spcPct val="0"/>
        </a:spcAft>
        <a:buChar char="o"/>
        <a:defRPr sz="1999" b="1">
          <a:solidFill>
            <a:srgbClr val="009999"/>
          </a:solidFill>
          <a:latin typeface="+mn-lt"/>
        </a:defRPr>
      </a:lvl3pPr>
      <a:lvl4pPr marL="1599720" indent="-228531" algn="l" rtl="0" eaLnBrk="0" fontAlgn="base" hangingPunct="0">
        <a:spcBef>
          <a:spcPct val="20000"/>
        </a:spcBef>
        <a:spcAft>
          <a:spcPct val="0"/>
        </a:spcAft>
        <a:buChar char="–"/>
        <a:defRPr sz="1999" b="1">
          <a:solidFill>
            <a:schemeClr val="tx1"/>
          </a:solidFill>
          <a:latin typeface="+mn-lt"/>
        </a:defRPr>
      </a:lvl4pPr>
      <a:lvl5pPr marL="2056783" indent="-228531" algn="l" rtl="0" eaLnBrk="0" fontAlgn="base" hangingPunct="0">
        <a:spcBef>
          <a:spcPct val="20000"/>
        </a:spcBef>
        <a:spcAft>
          <a:spcPct val="0"/>
        </a:spcAft>
        <a:buChar char="»"/>
        <a:defRPr sz="1999" b="1">
          <a:solidFill>
            <a:schemeClr val="tx1"/>
          </a:solidFill>
          <a:latin typeface="+mn-lt"/>
        </a:defRPr>
      </a:lvl5pPr>
      <a:lvl6pPr marL="2513846" indent="-228531" algn="l" rtl="0" fontAlgn="base">
        <a:spcBef>
          <a:spcPct val="20000"/>
        </a:spcBef>
        <a:spcAft>
          <a:spcPct val="0"/>
        </a:spcAft>
        <a:buChar char="»"/>
        <a:defRPr sz="1999" b="1">
          <a:solidFill>
            <a:schemeClr val="tx1"/>
          </a:solidFill>
          <a:latin typeface="+mn-lt"/>
        </a:defRPr>
      </a:lvl6pPr>
      <a:lvl7pPr marL="2970908" indent="-228531" algn="l" rtl="0" fontAlgn="base">
        <a:spcBef>
          <a:spcPct val="20000"/>
        </a:spcBef>
        <a:spcAft>
          <a:spcPct val="0"/>
        </a:spcAft>
        <a:buChar char="»"/>
        <a:defRPr sz="1999" b="1">
          <a:solidFill>
            <a:schemeClr val="tx1"/>
          </a:solidFill>
          <a:latin typeface="+mn-lt"/>
        </a:defRPr>
      </a:lvl7pPr>
      <a:lvl8pPr marL="3427971" indent="-228531" algn="l" rtl="0" fontAlgn="base">
        <a:spcBef>
          <a:spcPct val="20000"/>
        </a:spcBef>
        <a:spcAft>
          <a:spcPct val="0"/>
        </a:spcAft>
        <a:buChar char="»"/>
        <a:defRPr sz="1999" b="1">
          <a:solidFill>
            <a:schemeClr val="tx1"/>
          </a:solidFill>
          <a:latin typeface="+mn-lt"/>
        </a:defRPr>
      </a:lvl8pPr>
      <a:lvl9pPr marL="3885034" indent="-228531" algn="l" rtl="0" fontAlgn="base">
        <a:spcBef>
          <a:spcPct val="20000"/>
        </a:spcBef>
        <a:spcAft>
          <a:spcPct val="0"/>
        </a:spcAft>
        <a:buChar char="»"/>
        <a:defRPr sz="1999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ideelresearch.org/" TargetMode="Externa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video" Target="../media/media1.wmv"/><Relationship Id="rId7" Type="http://schemas.openxmlformats.org/officeDocument/2006/relationships/image" Target="../media/image31.png"/><Relationship Id="rId2" Type="http://schemas.microsoft.com/office/2007/relationships/media" Target="../media/media1.wmv"/><Relationship Id="rId1" Type="http://schemas.openxmlformats.org/officeDocument/2006/relationships/tags" Target="../tags/tag1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1219200"/>
            <a:ext cx="10896599" cy="1198082"/>
          </a:xfrm>
        </p:spPr>
        <p:txBody>
          <a:bodyPr/>
          <a:lstStyle/>
          <a:p>
            <a:pPr marL="460375" indent="-444500"/>
            <a:r>
              <a:rPr lang="en-US" sz="4400" cap="none" dirty="0"/>
              <a:t>Stealth malaria?</a:t>
            </a:r>
            <a:br>
              <a:rPr lang="en-US" sz="4400" cap="none" dirty="0"/>
            </a:br>
            <a:r>
              <a:rPr lang="en-US" sz="3500" i="1" cap="none" dirty="0"/>
              <a:t>Pfhrp2/3 </a:t>
            </a:r>
            <a:r>
              <a:rPr lang="en-US" sz="3500" cap="none" dirty="0"/>
              <a:t>deletions and malaria rapid diagnostic testing</a:t>
            </a:r>
            <a:endParaRPr lang="en-US" sz="35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3289604"/>
            <a:ext cx="7924799" cy="2336191"/>
          </a:xfrm>
        </p:spPr>
        <p:txBody>
          <a:bodyPr>
            <a:normAutofit fontScale="92500" lnSpcReduction="10000"/>
          </a:bodyPr>
          <a:lstStyle/>
          <a:p>
            <a:r>
              <a:rPr lang="en-US" sz="2800" b="1" dirty="0"/>
              <a:t>Jonathan B. Parr, MD, MPH</a:t>
            </a:r>
          </a:p>
          <a:p>
            <a:r>
              <a:rPr lang="en-US" sz="2800" dirty="0"/>
              <a:t>Assistant Professor</a:t>
            </a:r>
          </a:p>
          <a:p>
            <a:r>
              <a:rPr lang="en-US" sz="2800" dirty="0"/>
              <a:t>Infectious Disease Epidemiology and Ecology Lab</a:t>
            </a:r>
          </a:p>
          <a:p>
            <a:r>
              <a:rPr lang="en-US" sz="2800" dirty="0"/>
              <a:t>UNC Division of Infectious Diseases</a:t>
            </a:r>
          </a:p>
          <a:p>
            <a:r>
              <a:rPr lang="en-US" sz="2800" dirty="0" err="1">
                <a:hlinkClick r:id="rId2"/>
              </a:rPr>
              <a:t>ideelresearch.org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9718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9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Stealth parasites?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6485423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Photos: USAID (public domain)</a:t>
            </a:r>
            <a:r>
              <a:rPr lang="en-US" sz="1400" dirty="0"/>
              <a:t>,</a:t>
            </a:r>
            <a:r>
              <a:rPr lang="en-US" sz="1100" dirty="0"/>
              <a:t> James </a:t>
            </a:r>
            <a:r>
              <a:rPr lang="en-US" sz="1100" dirty="0" err="1"/>
              <a:t>Gathany</a:t>
            </a:r>
            <a:r>
              <a:rPr lang="en-US" sz="1100" dirty="0"/>
              <a:t> (public domain)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82" t="36991" r="52359" b="9446"/>
          <a:stretch/>
        </p:blipFill>
        <p:spPr>
          <a:xfrm>
            <a:off x="8153400" y="2286000"/>
            <a:ext cx="1752600" cy="23446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48776"/>
            <a:ext cx="5307910" cy="325662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151057" y="2295272"/>
            <a:ext cx="1752600" cy="2336667"/>
            <a:chOff x="4953000" y="3886200"/>
            <a:chExt cx="1752600" cy="233666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5043167" y="3886200"/>
              <a:ext cx="1662433" cy="2336667"/>
            </a:xfrm>
            <a:prstGeom prst="line">
              <a:avLst/>
            </a:prstGeom>
            <a:ln w="889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4953000" y="3886200"/>
              <a:ext cx="1752600" cy="2335375"/>
            </a:xfrm>
            <a:prstGeom prst="line">
              <a:avLst/>
            </a:prstGeom>
            <a:ln w="889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895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1532423"/>
            <a:ext cx="3832875" cy="419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i="1" dirty="0"/>
              <a:t>pfhrp2</a:t>
            </a:r>
            <a:r>
              <a:rPr lang="en-US" dirty="0"/>
              <a:t> deletions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00200"/>
            <a:ext cx="9372600" cy="487680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u="sng" dirty="0"/>
              <a:t>First</a:t>
            </a:r>
            <a:r>
              <a:rPr lang="en-US" dirty="0"/>
              <a:t>: Peruvian Amazon (2010)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148 stored samples from 2003-07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41% </a:t>
            </a:r>
            <a:r>
              <a:rPr lang="en-US" i="1" dirty="0"/>
              <a:t>pfhrp2</a:t>
            </a:r>
            <a:r>
              <a:rPr lang="en-US" dirty="0"/>
              <a:t>-deleted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70% </a:t>
            </a:r>
            <a:r>
              <a:rPr lang="en-US" i="1" dirty="0"/>
              <a:t>pfhrp3</a:t>
            </a:r>
            <a:r>
              <a:rPr lang="en-US" dirty="0"/>
              <a:t>-deleted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9 samples from Iquitos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89% </a:t>
            </a:r>
            <a:r>
              <a:rPr lang="en-US" i="1" dirty="0"/>
              <a:t>pfhrp2</a:t>
            </a:r>
            <a:r>
              <a:rPr lang="en-US" dirty="0"/>
              <a:t>-deleted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u="sng" dirty="0"/>
              <a:t>Later</a:t>
            </a:r>
            <a:r>
              <a:rPr lang="en-US" dirty="0"/>
              <a:t>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Reported in Colombia, Mali, Senegal, India, China</a:t>
            </a:r>
          </a:p>
          <a:p>
            <a:pPr lvl="2">
              <a:spcAft>
                <a:spcPts val="600"/>
              </a:spcAft>
            </a:pPr>
            <a:r>
              <a:rPr lang="en-US" dirty="0"/>
              <a:t>Small numbers tested, with 0-2% prevalence</a:t>
            </a:r>
          </a:p>
          <a:p>
            <a:pPr>
              <a:spcAft>
                <a:spcPts val="600"/>
              </a:spcAft>
            </a:pP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6485423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sz="1100" dirty="0"/>
              <a:t>Cheng et al. Malar J 2014. </a:t>
            </a:r>
            <a:r>
              <a:rPr lang="en-US" altLang="en-US" sz="1100" dirty="0"/>
              <a:t>Figure from </a:t>
            </a:r>
            <a:r>
              <a:rPr lang="en-US" altLang="en-US" sz="1100" dirty="0" err="1"/>
              <a:t>Gamboa</a:t>
            </a:r>
            <a:r>
              <a:rPr lang="en-US" altLang="en-US" sz="1100" dirty="0"/>
              <a:t> D et al. </a:t>
            </a:r>
            <a:r>
              <a:rPr lang="en-US" altLang="en-US" sz="1100" dirty="0" err="1"/>
              <a:t>PLoS</a:t>
            </a:r>
            <a:r>
              <a:rPr lang="en-US" altLang="en-US" sz="1100" dirty="0"/>
              <a:t> ONE 2010, 5(1): e8091.</a:t>
            </a:r>
          </a:p>
        </p:txBody>
      </p:sp>
    </p:spTree>
    <p:extLst>
      <p:ext uri="{BB962C8B-B14F-4D97-AF65-F5344CB8AC3E}">
        <p14:creationId xmlns:p14="http://schemas.microsoft.com/office/powerpoint/2010/main" val="78164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310" t="14270" r="33960" b="66841"/>
          <a:stretch/>
        </p:blipFill>
        <p:spPr>
          <a:xfrm>
            <a:off x="7159656" y="1523999"/>
            <a:ext cx="4736350" cy="4736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DRC -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30" y="1524000"/>
            <a:ext cx="6458431" cy="4732178"/>
          </a:xfrm>
        </p:spPr>
        <p:txBody>
          <a:bodyPr>
            <a:normAutofit lnSpcReduction="10000"/>
          </a:bodyPr>
          <a:lstStyle/>
          <a:p>
            <a:pPr>
              <a:spcAft>
                <a:spcPts val="800"/>
              </a:spcAft>
            </a:pPr>
            <a:r>
              <a:rPr lang="en-US" sz="2800" b="1" dirty="0"/>
              <a:t>First national survey</a:t>
            </a:r>
          </a:p>
          <a:p>
            <a:pPr lvl="1">
              <a:spcAft>
                <a:spcPts val="800"/>
              </a:spcAft>
            </a:pPr>
            <a:r>
              <a:rPr lang="en-US" sz="2400" b="1" dirty="0"/>
              <a:t>6.4% (n=149) prevalence </a:t>
            </a:r>
            <a:r>
              <a:rPr lang="en-US" sz="2400" dirty="0"/>
              <a:t>among asymptomatic, PCR-</a:t>
            </a:r>
            <a:r>
              <a:rPr lang="en-US" sz="2400" dirty="0" err="1"/>
              <a:t>pos</a:t>
            </a:r>
            <a:r>
              <a:rPr lang="en-US" sz="2400" dirty="0"/>
              <a:t> subjects had a </a:t>
            </a:r>
            <a:r>
              <a:rPr lang="en-US" sz="2400" i="1" dirty="0"/>
              <a:t>pfhrp2</a:t>
            </a:r>
            <a:r>
              <a:rPr lang="en-US" sz="2400" dirty="0"/>
              <a:t> deletion.</a:t>
            </a:r>
          </a:p>
          <a:p>
            <a:pPr lvl="2">
              <a:spcAft>
                <a:spcPts val="800"/>
              </a:spcAft>
            </a:pPr>
            <a:r>
              <a:rPr lang="en-US" sz="2133" dirty="0"/>
              <a:t>Only 5 (3.4%) of these 149 also had a </a:t>
            </a:r>
            <a:r>
              <a:rPr lang="en-US" sz="2133" i="1" dirty="0"/>
              <a:t>pfhrp3</a:t>
            </a:r>
            <a:r>
              <a:rPr lang="en-US" sz="2133" dirty="0"/>
              <a:t> deletion </a:t>
            </a:r>
          </a:p>
          <a:p>
            <a:pPr lvl="1">
              <a:spcAft>
                <a:spcPts val="800"/>
              </a:spcAft>
            </a:pPr>
            <a:endParaRPr lang="en-US" sz="800" dirty="0">
              <a:solidFill>
                <a:srgbClr val="292934"/>
              </a:solidFill>
            </a:endParaRPr>
          </a:p>
          <a:p>
            <a:pPr>
              <a:spcAft>
                <a:spcPts val="800"/>
              </a:spcAft>
            </a:pPr>
            <a:r>
              <a:rPr lang="en-US" sz="2933" b="1" dirty="0">
                <a:solidFill>
                  <a:srgbClr val="292934"/>
                </a:solidFill>
              </a:rPr>
              <a:t>Spatial clustering</a:t>
            </a:r>
          </a:p>
          <a:p>
            <a:pPr lvl="1"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</a:rPr>
              <a:t>Deletions more common in areas of low malaria prevalence</a:t>
            </a:r>
            <a:r>
              <a:rPr lang="en-US" sz="2400" dirty="0">
                <a:solidFill>
                  <a:srgbClr val="292934"/>
                </a:solidFill>
              </a:rPr>
              <a:t> (e.g. 21.9% in Kinshasa)</a:t>
            </a:r>
            <a:r>
              <a:rPr lang="en-US" sz="2400" dirty="0"/>
              <a:t> </a:t>
            </a:r>
          </a:p>
          <a:p>
            <a:pPr>
              <a:spcAft>
                <a:spcPts val="800"/>
              </a:spcAft>
            </a:pPr>
            <a:endParaRPr lang="en-US" b="1" dirty="0"/>
          </a:p>
          <a:p>
            <a:pPr>
              <a:spcAft>
                <a:spcPts val="800"/>
              </a:spcAft>
            </a:pPr>
            <a:endParaRPr lang="en-US" dirty="0"/>
          </a:p>
          <a:p>
            <a:pPr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220201" y="3429000"/>
            <a:ext cx="1254469" cy="1329224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913" y="1496747"/>
            <a:ext cx="4853162" cy="47594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33800" y="6519447"/>
            <a:ext cx="571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en-US" sz="1200" dirty="0"/>
              <a:t>Parr JB, Verity R, et al., J </a:t>
            </a:r>
            <a:r>
              <a:rPr lang="en-GB" altLang="en-US" sz="1200" dirty="0" err="1"/>
              <a:t>Inf</a:t>
            </a:r>
            <a:r>
              <a:rPr lang="en-GB" altLang="en-US" sz="1200" dirty="0"/>
              <a:t> Dis 2017</a:t>
            </a:r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06019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480888" y="32635"/>
            <a:ext cx="11231812" cy="1171270"/>
          </a:xfrm>
        </p:spPr>
        <p:txBody>
          <a:bodyPr/>
          <a:lstStyle/>
          <a:p>
            <a:pPr eaLnBrk="1" hangingPunct="1"/>
            <a:r>
              <a:rPr lang="en-AU" i="1"/>
              <a:t>pfhrp2/pfhrp3</a:t>
            </a:r>
            <a:r>
              <a:rPr lang="en-AU"/>
              <a:t> deletions in Eritrea </a:t>
            </a:r>
          </a:p>
        </p:txBody>
      </p:sp>
      <p:grpSp>
        <p:nvGrpSpPr>
          <p:cNvPr id="30722" name="Group 5"/>
          <p:cNvGrpSpPr>
            <a:grpSpLocks/>
          </p:cNvGrpSpPr>
          <p:nvPr/>
        </p:nvGrpSpPr>
        <p:grpSpPr bwMode="auto">
          <a:xfrm>
            <a:off x="4832680" y="1441968"/>
            <a:ext cx="3864556" cy="4664448"/>
            <a:chOff x="-73033" y="1505180"/>
            <a:chExt cx="3864268" cy="4666662"/>
          </a:xfrm>
        </p:grpSpPr>
        <p:pic>
          <p:nvPicPr>
            <p:cNvPr id="30733" name="Picture 1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73033" y="2018658"/>
              <a:ext cx="3864268" cy="2320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4" name="Picture 1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73033" y="3851224"/>
              <a:ext cx="3864268" cy="2320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 Placeholder 3"/>
            <p:cNvSpPr txBox="1">
              <a:spLocks/>
            </p:cNvSpPr>
            <p:nvPr/>
          </p:nvSpPr>
          <p:spPr>
            <a:xfrm>
              <a:off x="671256" y="1505180"/>
              <a:ext cx="2464561" cy="639900"/>
            </a:xfrm>
            <a:prstGeom prst="rect">
              <a:avLst/>
            </a:prstGeom>
          </p:spPr>
          <p:txBody>
            <a:bodyPr/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v"/>
                <a:defRPr sz="2800" b="1">
                  <a:solidFill>
                    <a:srgbClr val="FF9900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accent2"/>
                  </a:solidFill>
                  <a:latin typeface="+mn-lt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o"/>
                <a:defRPr sz="2000" b="1">
                  <a:solidFill>
                    <a:srgbClr val="009999"/>
                  </a:solidFill>
                  <a:latin typeface="+mn-lt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AU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Ghindae</a:t>
              </a:r>
              <a:r>
                <a:rPr kumimoji="0" lang="en-AU" sz="17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Hospital</a:t>
              </a:r>
            </a:p>
          </p:txBody>
        </p:sp>
      </p:grpSp>
      <p:grpSp>
        <p:nvGrpSpPr>
          <p:cNvPr id="30723" name="Group 6"/>
          <p:cNvGrpSpPr>
            <a:grpSpLocks/>
          </p:cNvGrpSpPr>
          <p:nvPr/>
        </p:nvGrpSpPr>
        <p:grpSpPr bwMode="auto">
          <a:xfrm>
            <a:off x="7975110" y="1441968"/>
            <a:ext cx="3916930" cy="4688254"/>
            <a:chOff x="2364007" y="1152139"/>
            <a:chExt cx="3918570" cy="4689674"/>
          </a:xfrm>
        </p:grpSpPr>
        <p:pic>
          <p:nvPicPr>
            <p:cNvPr id="30730" name="Picture 14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364007" y="1665617"/>
              <a:ext cx="3902589" cy="2343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1" name="Picture 15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379988" y="3498182"/>
              <a:ext cx="3902589" cy="2343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 Placeholder 6"/>
            <p:cNvSpPr txBox="1">
              <a:spLocks/>
            </p:cNvSpPr>
            <p:nvPr/>
          </p:nvSpPr>
          <p:spPr>
            <a:xfrm>
              <a:off x="2986405" y="1152139"/>
              <a:ext cx="2467365" cy="639790"/>
            </a:xfrm>
            <a:prstGeom prst="rect">
              <a:avLst/>
            </a:prstGeom>
          </p:spPr>
          <p:txBody>
            <a:bodyPr/>
            <a:lstStyle>
              <a:lvl1pPr marL="342900" indent="-342900" algn="l" rtl="0" fontAlgn="base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v"/>
                <a:defRPr sz="2800" b="1">
                  <a:solidFill>
                    <a:srgbClr val="FF9900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2400" b="1">
                  <a:solidFill>
                    <a:schemeClr val="accent2"/>
                  </a:solidFill>
                  <a:latin typeface="+mn-lt"/>
                </a:defRPr>
              </a:lvl2pPr>
              <a:lvl3pPr marL="1143000" indent="-228600" algn="l" rtl="0" fontAlgn="base">
                <a:spcBef>
                  <a:spcPct val="20000"/>
                </a:spcBef>
                <a:spcAft>
                  <a:spcPct val="0"/>
                </a:spcAft>
                <a:buChar char="o"/>
                <a:defRPr sz="2000" b="1">
                  <a:solidFill>
                    <a:srgbClr val="009999"/>
                  </a:solidFill>
                  <a:latin typeface="+mn-lt"/>
                </a:defRPr>
              </a:lvl3pPr>
              <a:lvl4pPr marL="1600200" indent="-228600" algn="l" rtl="0" fontAlgn="base">
                <a:spcBef>
                  <a:spcPct val="20000"/>
                </a:spcBef>
                <a:spcAft>
                  <a:spcPct val="0"/>
                </a:spcAft>
                <a:buChar char="–"/>
                <a:defRPr sz="2000" b="1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 b="1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0" lang="en-AU" sz="1799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Massawa</a:t>
              </a:r>
              <a:r>
                <a:rPr kumimoji="0" lang="en-AU" sz="1799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Hospital</a:t>
              </a:r>
            </a:p>
          </p:txBody>
        </p:sp>
      </p:grpSp>
      <p:pic>
        <p:nvPicPr>
          <p:cNvPr id="30724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9975" y="1118203"/>
            <a:ext cx="5099309" cy="3099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5" name="TextBox 8"/>
          <p:cNvSpPr txBox="1">
            <a:spLocks noChangeArrowheads="1"/>
          </p:cNvSpPr>
          <p:nvPr/>
        </p:nvSpPr>
        <p:spPr bwMode="auto">
          <a:xfrm>
            <a:off x="5577025" y="6096894"/>
            <a:ext cx="2472681" cy="923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 = 26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1,381-89,120 P/µL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726" name="TextBox 21"/>
          <p:cNvSpPr txBox="1">
            <a:spLocks noChangeArrowheads="1"/>
          </p:cNvSpPr>
          <p:nvPr/>
        </p:nvSpPr>
        <p:spPr bwMode="auto">
          <a:xfrm>
            <a:off x="8794049" y="6096894"/>
            <a:ext cx="2417133" cy="915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 = 24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32 – 25,760 P/µL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AU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727" name="Rectangle 9"/>
          <p:cNvSpPr>
            <a:spLocks noChangeArrowheads="1"/>
          </p:cNvSpPr>
          <p:nvPr/>
        </p:nvSpPr>
        <p:spPr bwMode="auto">
          <a:xfrm>
            <a:off x="199975" y="5290652"/>
            <a:ext cx="5486558" cy="116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Eritrea MOH team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Araia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Berhane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; </a:t>
            </a:r>
            <a:r>
              <a:rPr kumimoji="0" lang="en-A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Selam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A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Mihreteab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; </a:t>
            </a:r>
            <a:r>
              <a:rPr kumimoji="0" lang="en-A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Salih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Mohamed; </a:t>
            </a:r>
            <a:r>
              <a:rPr kumimoji="0" lang="en-A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Filmon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  <a:r>
              <a:rPr kumimoji="0" lang="en-A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Hagos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Australian Army Malaria Institute-QIMR Berghofer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 Karen Anderson, Qin Cheng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WHO</a:t>
            </a:r>
            <a:r>
              <a:rPr kumimoji="0" lang="en-A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: Jane Cunningham, Anderson </a:t>
            </a:r>
            <a:r>
              <a:rPr kumimoji="0" lang="en-AU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Chinorumba</a:t>
            </a:r>
            <a:endParaRPr kumimoji="0" lang="en-AU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30728" name="TextBox 2"/>
          <p:cNvSpPr txBox="1">
            <a:spLocks noChangeArrowheads="1"/>
          </p:cNvSpPr>
          <p:nvPr/>
        </p:nvSpPr>
        <p:spPr bwMode="auto">
          <a:xfrm>
            <a:off x="6800666" y="986476"/>
            <a:ext cx="3124974" cy="369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Study conducted in 2016</a:t>
            </a:r>
          </a:p>
        </p:txBody>
      </p:sp>
      <p:sp>
        <p:nvSpPr>
          <p:cNvPr id="30729" name="Rectangle 20"/>
          <p:cNvSpPr>
            <a:spLocks noChangeArrowheads="1"/>
          </p:cNvSpPr>
          <p:nvPr/>
        </p:nvSpPr>
        <p:spPr bwMode="auto">
          <a:xfrm>
            <a:off x="109510" y="4530439"/>
            <a:ext cx="6094413" cy="64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664" marR="0" lvl="0" indent="-28566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179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RDTs implemented in 2006: SD Bioline Pf/Pv 05FK80</a:t>
            </a:r>
          </a:p>
          <a:p>
            <a:pPr marL="285664" marR="0" lvl="0" indent="-285664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AU" sz="179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Defects reported in 2014-2015</a:t>
            </a:r>
            <a:endParaRPr kumimoji="0" lang="en-AU" sz="17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2400" y="6496541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Slide courtesy of Qin Cheng.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ASTMH 2016,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Berhane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poster #879.</a:t>
            </a:r>
            <a:endParaRPr kumimoji="0" lang="en-US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890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58343" y="188640"/>
            <a:ext cx="993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800" b="1" dirty="0">
                <a:solidFill>
                  <a:srgbClr val="0033CC"/>
                </a:solidFill>
                <a:latin typeface="Calibri"/>
              </a:rPr>
              <a:t>Mapping selection pressure for </a:t>
            </a:r>
            <a:r>
              <a:rPr lang="en-GB" sz="2800" b="1" i="1" dirty="0">
                <a:solidFill>
                  <a:srgbClr val="0033CC"/>
                </a:solidFill>
                <a:latin typeface="Calibri"/>
              </a:rPr>
              <a:t>pfhrp2</a:t>
            </a:r>
            <a:r>
              <a:rPr lang="en-GB" sz="2800" b="1" dirty="0">
                <a:solidFill>
                  <a:srgbClr val="0033CC"/>
                </a:solidFill>
                <a:latin typeface="Calibri"/>
              </a:rPr>
              <a:t>-deletion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7368" y="1780601"/>
            <a:ext cx="11234231" cy="3664624"/>
            <a:chOff x="407368" y="1780601"/>
            <a:chExt cx="11234231" cy="3664624"/>
          </a:xfrm>
        </p:grpSpPr>
        <p:grpSp>
          <p:nvGrpSpPr>
            <p:cNvPr id="2" name="Group 1"/>
            <p:cNvGrpSpPr/>
            <p:nvPr/>
          </p:nvGrpSpPr>
          <p:grpSpPr>
            <a:xfrm>
              <a:off x="407368" y="1823519"/>
              <a:ext cx="11234231" cy="3621706"/>
              <a:chOff x="157449" y="1800551"/>
              <a:chExt cx="11234231" cy="3733022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7449" y="1800551"/>
                <a:ext cx="11234231" cy="3733022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999655" y="1896732"/>
                <a:ext cx="2630401" cy="6661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b="1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Prevalence in children </a:t>
                </a:r>
                <a:r>
                  <a:rPr lang="en-GB" b="1" baseline="30000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6</a:t>
                </a:r>
                <a:r>
                  <a:rPr lang="en-GB" b="1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 2-10 years old 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8444591" y="1970953"/>
                <a:ext cx="2442049" cy="6661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b="1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Proportion of people </a:t>
                </a:r>
                <a:r>
                  <a:rPr lang="en-GB" b="1" baseline="30000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7</a:t>
                </a:r>
                <a:r>
                  <a:rPr lang="en-GB" b="1" dirty="0">
                    <a:solidFill>
                      <a:prstClr val="black"/>
                    </a:solidFill>
                    <a:latin typeface="Calibri"/>
                    <a:cs typeface="Times New Roman" panose="02020603050405020304" pitchFamily="18" charset="0"/>
                  </a:rPr>
                  <a:t> seeking treatment</a:t>
                </a: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07368" y="1780601"/>
              <a:ext cx="10930950" cy="562182"/>
              <a:chOff x="407368" y="1780601"/>
              <a:chExt cx="10930950" cy="56218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07368" y="1823519"/>
                <a:ext cx="360040" cy="416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024483" y="1780601"/>
                <a:ext cx="360040" cy="416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699955" y="1910916"/>
                <a:ext cx="360040" cy="416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978278" y="1926305"/>
                <a:ext cx="360040" cy="416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152400" y="6496541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100" dirty="0"/>
              <a:t>Slide courtesy of Oliver Watson (Watson OJ et al., </a:t>
            </a:r>
            <a:r>
              <a:rPr lang="en-US" altLang="en-US" sz="1100" dirty="0" err="1"/>
              <a:t>ELife</a:t>
            </a:r>
            <a:r>
              <a:rPr lang="en-US" altLang="en-US" sz="1100" dirty="0"/>
              <a:t> 2017)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5E4133-305D-3544-8D7E-22146DC69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2" y="997771"/>
            <a:ext cx="1132969" cy="11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79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052" y="2786531"/>
            <a:ext cx="4365774" cy="3136816"/>
          </a:xfrm>
          <a:prstGeom prst="rect">
            <a:avLst/>
          </a:prstGeom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551384" y="1130865"/>
            <a:ext cx="10486909" cy="864096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Significantly higher proportion of deleted samples in low transmission areas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2400" dirty="0"/>
              <a:t>Can only be explained by selection through RDT-guided treatment decisions</a:t>
            </a:r>
          </a:p>
          <a:p>
            <a:endParaRPr lang="en-GB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2307465" y="2284758"/>
            <a:ext cx="2138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33CC"/>
                </a:solidFill>
                <a:latin typeface="Calibri"/>
              </a:rPr>
              <a:t>With selection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811587" y="2276872"/>
            <a:ext cx="2880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solidFill>
                  <a:srgbClr val="0033CC"/>
                </a:solidFill>
                <a:latin typeface="Calibri"/>
              </a:rPr>
              <a:t>Without</a:t>
            </a:r>
            <a:r>
              <a:rPr lang="en-GB" dirty="0">
                <a:solidFill>
                  <a:srgbClr val="0033CC"/>
                </a:solidFill>
                <a:latin typeface="Calibri"/>
              </a:rPr>
              <a:t> </a:t>
            </a:r>
            <a:r>
              <a:rPr lang="en-GB" sz="2400" dirty="0">
                <a:solidFill>
                  <a:srgbClr val="0033CC"/>
                </a:solidFill>
                <a:latin typeface="Calibri"/>
              </a:rPr>
              <a:t>selection</a:t>
            </a:r>
            <a:endParaRPr lang="en-GB" dirty="0">
              <a:solidFill>
                <a:srgbClr val="0033CC"/>
              </a:solidFill>
              <a:latin typeface="Calibri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751521" y="2966255"/>
            <a:ext cx="2558919" cy="1014303"/>
            <a:chOff x="2495599" y="2990762"/>
            <a:chExt cx="2558919" cy="1014303"/>
          </a:xfrm>
        </p:grpSpPr>
        <p:sp>
          <p:nvSpPr>
            <p:cNvPr id="29" name="TextBox 28"/>
            <p:cNvSpPr txBox="1"/>
            <p:nvPr/>
          </p:nvSpPr>
          <p:spPr>
            <a:xfrm>
              <a:off x="2495599" y="2990762"/>
              <a:ext cx="2558919" cy="618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GB" sz="1400" dirty="0">
                  <a:solidFill>
                    <a:prstClr val="black"/>
                  </a:solidFill>
                  <a:latin typeface="Calibri"/>
                </a:rPr>
                <a:t>North-Kivu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GB" sz="1400" dirty="0">
                  <a:solidFill>
                    <a:prstClr val="black"/>
                  </a:solidFill>
                  <a:latin typeface="Calibri"/>
                </a:rPr>
                <a:t>   South-Kivu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2495600" y="3167179"/>
              <a:ext cx="192710" cy="837886"/>
              <a:chOff x="2492870" y="3167178"/>
              <a:chExt cx="195440" cy="1234129"/>
            </a:xfrm>
          </p:grpSpPr>
          <p:cxnSp>
            <p:nvCxnSpPr>
              <p:cNvPr id="30" name="Elbow Connector 29"/>
              <p:cNvCxnSpPr/>
              <p:nvPr/>
            </p:nvCxnSpPr>
            <p:spPr>
              <a:xfrm rot="5400000">
                <a:off x="1896885" y="3763163"/>
                <a:ext cx="1233237" cy="41268"/>
              </a:xfrm>
              <a:prstGeom prst="bentConnector3">
                <a:avLst>
                  <a:gd name="adj1" fmla="val 28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/>
              <p:cNvCxnSpPr/>
              <p:nvPr/>
            </p:nvCxnSpPr>
            <p:spPr>
              <a:xfrm rot="5400000">
                <a:off x="2178633" y="3891631"/>
                <a:ext cx="978085" cy="41268"/>
              </a:xfrm>
              <a:prstGeom prst="bentConnector3">
                <a:avLst>
                  <a:gd name="adj1" fmla="val -22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Title 1"/>
          <p:cNvSpPr txBox="1">
            <a:spLocks/>
          </p:cNvSpPr>
          <p:nvPr/>
        </p:nvSpPr>
        <p:spPr>
          <a:xfrm>
            <a:off x="3143672" y="188640"/>
            <a:ext cx="5904656" cy="648072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Aft>
                <a:spcPts val="0"/>
              </a:spcAft>
            </a:pPr>
            <a:r>
              <a:rPr lang="en-GB" sz="2800" b="1" dirty="0">
                <a:solidFill>
                  <a:srgbClr val="0033CC"/>
                </a:solidFill>
                <a:latin typeface="Calibri"/>
              </a:rPr>
              <a:t>Deletion pattern by transmission level</a:t>
            </a:r>
          </a:p>
        </p:txBody>
      </p:sp>
      <p:sp>
        <p:nvSpPr>
          <p:cNvPr id="41" name="TextBox 40"/>
          <p:cNvSpPr txBox="1"/>
          <p:nvPr/>
        </p:nvSpPr>
        <p:spPr>
          <a:xfrm rot="16200000">
            <a:off x="-1166726" y="3957111"/>
            <a:ext cx="35368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Proportion of individuals infected with only </a:t>
            </a:r>
            <a:r>
              <a:rPr lang="en-GB" i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pfhrp2-</a:t>
            </a:r>
            <a:r>
              <a:rPr lang="en-GB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deleted parasites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648942" y="6156012"/>
            <a:ext cx="43564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PCR Prevalence in children 6-59 months old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526" y="2761383"/>
            <a:ext cx="4407800" cy="3226326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6362397" y="2994048"/>
            <a:ext cx="2558919" cy="1014303"/>
            <a:chOff x="2495599" y="2990762"/>
            <a:chExt cx="2558919" cy="1014303"/>
          </a:xfrm>
        </p:grpSpPr>
        <p:sp>
          <p:nvSpPr>
            <p:cNvPr id="45" name="TextBox 44"/>
            <p:cNvSpPr txBox="1"/>
            <p:nvPr/>
          </p:nvSpPr>
          <p:spPr>
            <a:xfrm>
              <a:off x="2495599" y="2990762"/>
              <a:ext cx="2558919" cy="618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GB" sz="1400" dirty="0">
                  <a:solidFill>
                    <a:prstClr val="black"/>
                  </a:solidFill>
                  <a:latin typeface="Calibri"/>
                </a:rPr>
                <a:t>North-Kivu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GB" sz="1400" dirty="0">
                  <a:solidFill>
                    <a:prstClr val="black"/>
                  </a:solidFill>
                  <a:latin typeface="Calibri"/>
                </a:rPr>
                <a:t>   South-Kivu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495600" y="3167179"/>
              <a:ext cx="192710" cy="837886"/>
              <a:chOff x="2492870" y="3167178"/>
              <a:chExt cx="195440" cy="1234129"/>
            </a:xfrm>
          </p:grpSpPr>
          <p:cxnSp>
            <p:nvCxnSpPr>
              <p:cNvPr id="47" name="Elbow Connector 46"/>
              <p:cNvCxnSpPr/>
              <p:nvPr/>
            </p:nvCxnSpPr>
            <p:spPr>
              <a:xfrm rot="5400000">
                <a:off x="1896885" y="3763163"/>
                <a:ext cx="1233237" cy="41268"/>
              </a:xfrm>
              <a:prstGeom prst="bentConnector3">
                <a:avLst>
                  <a:gd name="adj1" fmla="val 284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Elbow Connector 47"/>
              <p:cNvCxnSpPr/>
              <p:nvPr/>
            </p:nvCxnSpPr>
            <p:spPr>
              <a:xfrm rot="5400000">
                <a:off x="2178633" y="3891631"/>
                <a:ext cx="978085" cy="41268"/>
              </a:xfrm>
              <a:prstGeom prst="bentConnector3">
                <a:avLst>
                  <a:gd name="adj1" fmla="val -22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/>
          <p:cNvGrpSpPr/>
          <p:nvPr/>
        </p:nvGrpSpPr>
        <p:grpSpPr>
          <a:xfrm>
            <a:off x="10347247" y="3920235"/>
            <a:ext cx="1581401" cy="720081"/>
            <a:chOff x="9287297" y="3284983"/>
            <a:chExt cx="1581401" cy="720081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87297" y="3284983"/>
              <a:ext cx="360040" cy="720081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9633082" y="3321857"/>
              <a:ext cx="123561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GB" dirty="0">
                  <a:solidFill>
                    <a:prstClr val="black"/>
                  </a:solidFill>
                  <a:latin typeface="Calibri"/>
                </a:rPr>
                <a:t>DRC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GB" dirty="0">
                  <a:solidFill>
                    <a:prstClr val="black"/>
                  </a:solidFill>
                  <a:latin typeface="Calibri"/>
                </a:rPr>
                <a:t>Simulation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9436075" y="348092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52400" y="6496541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100" dirty="0"/>
              <a:t>Slide courtesy of Oliver Watson (Watson OJ et al., </a:t>
            </a:r>
            <a:r>
              <a:rPr lang="en-US" altLang="en-US" sz="1100" dirty="0" err="1"/>
              <a:t>ELife</a:t>
            </a:r>
            <a:r>
              <a:rPr lang="en-US" altLang="en-US" sz="1100" dirty="0"/>
              <a:t> 2017)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314C9-64D9-8349-80F2-CF966F2F2B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682" y="997771"/>
            <a:ext cx="1135829" cy="11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2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fhrp2_monoinfection_2010_2020_13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r="18497" b="9051"/>
          <a:stretch/>
        </p:blipFill>
        <p:spPr>
          <a:xfrm>
            <a:off x="5179444" y="1065328"/>
            <a:ext cx="6048672" cy="4820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61744" y="2021939"/>
            <a:ext cx="2338912" cy="830997"/>
          </a:xfrm>
          <a:prstGeom prst="rect">
            <a:avLst/>
          </a:prstGeom>
          <a:solidFill>
            <a:srgbClr val="FEFEFE"/>
          </a:solidFill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Proportion of population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only infected with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1600" b="1" i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pfhrp2-</a:t>
            </a:r>
            <a:r>
              <a:rPr lang="en-GB" sz="1600" b="1" dirty="0">
                <a:solidFill>
                  <a:prstClr val="black"/>
                </a:solidFill>
                <a:latin typeface="Calibri"/>
                <a:cs typeface="Times New Roman" panose="02020603050405020304" pitchFamily="18" charset="0"/>
              </a:rPr>
              <a:t>deleted parasites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35360" y="1299779"/>
            <a:ext cx="4364144" cy="4937533"/>
            <a:chOff x="5601554" y="2305446"/>
            <a:chExt cx="3566916" cy="4160458"/>
          </a:xfrm>
        </p:grpSpPr>
        <p:grpSp>
          <p:nvGrpSpPr>
            <p:cNvPr id="12" name="Group 11"/>
            <p:cNvGrpSpPr/>
            <p:nvPr/>
          </p:nvGrpSpPr>
          <p:grpSpPr>
            <a:xfrm>
              <a:off x="5601554" y="2305446"/>
              <a:ext cx="3026223" cy="4160458"/>
              <a:chOff x="5694651" y="2009755"/>
              <a:chExt cx="3254935" cy="445539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5694651" y="5912913"/>
                <a:ext cx="3254935" cy="552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dirty="0">
                    <a:solidFill>
                      <a:prstClr val="black"/>
                    </a:solidFill>
                    <a:latin typeface="Calibri"/>
                  </a:rPr>
                  <a:t>Proportion of people 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dirty="0">
                    <a:solidFill>
                      <a:prstClr val="black"/>
                    </a:solidFill>
                    <a:latin typeface="Calibri"/>
                  </a:rPr>
                  <a:t>seeking treatment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GB" dirty="0">
                  <a:solidFill>
                    <a:prstClr val="black"/>
                  </a:solidFill>
                  <a:latin typeface="Calibri"/>
                </a:endParaRPr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5722323" y="2009755"/>
                <a:ext cx="3227256" cy="3855207"/>
                <a:chOff x="5722323" y="2009755"/>
                <a:chExt cx="3227256" cy="3855207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6371313" y="2055836"/>
                  <a:ext cx="2578266" cy="3708628"/>
                  <a:chOff x="9723950" y="3333055"/>
                  <a:chExt cx="3584491" cy="4915151"/>
                </a:xfrm>
              </p:grpSpPr>
              <p:pic>
                <p:nvPicPr>
                  <p:cNvPr id="21" name="Picture 20"/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723950" y="3333055"/>
                    <a:ext cx="2504909" cy="4915151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2257224" y="4704413"/>
                    <a:ext cx="1051217" cy="1975072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8" name="Straight Arrow Connector 17"/>
                <p:cNvCxnSpPr/>
                <p:nvPr/>
              </p:nvCxnSpPr>
              <p:spPr>
                <a:xfrm flipH="1" flipV="1">
                  <a:off x="6192796" y="2009755"/>
                  <a:ext cx="10246" cy="3855207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6192796" y="5857378"/>
                  <a:ext cx="2047464" cy="1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/>
                <p:cNvSpPr txBox="1"/>
                <p:nvPr/>
              </p:nvSpPr>
              <p:spPr>
                <a:xfrm rot="16200000">
                  <a:off x="4858962" y="3849759"/>
                  <a:ext cx="2051400" cy="3246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GB" dirty="0">
                      <a:solidFill>
                        <a:prstClr val="black"/>
                      </a:solidFill>
                      <a:latin typeface="Calibri"/>
                    </a:rPr>
                    <a:t>Prevalence of Malaria</a:t>
                  </a:r>
                </a:p>
              </p:txBody>
            </p:sp>
          </p:grpSp>
        </p:grpSp>
        <p:sp>
          <p:nvSpPr>
            <p:cNvPr id="13" name="TextBox 12"/>
            <p:cNvSpPr txBox="1"/>
            <p:nvPr/>
          </p:nvSpPr>
          <p:spPr>
            <a:xfrm>
              <a:off x="7968292" y="2758397"/>
              <a:ext cx="1200178" cy="7002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GB" sz="1600" b="1" dirty="0">
                  <a:solidFill>
                    <a:prstClr val="black"/>
                  </a:solidFill>
                  <a:latin typeface="Calibri"/>
                </a:rPr>
                <a:t>Frequency of strains that are </a:t>
              </a:r>
              <a:r>
                <a:rPr lang="en-GB" sz="1600" b="1" i="1" dirty="0">
                  <a:solidFill>
                    <a:prstClr val="black"/>
                  </a:solidFill>
                  <a:latin typeface="Calibri"/>
                </a:rPr>
                <a:t>pfhrp2-</a:t>
              </a:r>
              <a:r>
                <a:rPr lang="en-GB" sz="1600" b="1" dirty="0">
                  <a:solidFill>
                    <a:prstClr val="black"/>
                  </a:solidFill>
                  <a:latin typeface="Calibri"/>
                </a:rPr>
                <a:t>deleted</a:t>
              </a:r>
            </a:p>
          </p:txBody>
        </p:sp>
      </p:grpSp>
      <p:sp>
        <p:nvSpPr>
          <p:cNvPr id="6" name="Right Arrow 5"/>
          <p:cNvSpPr/>
          <p:nvPr/>
        </p:nvSpPr>
        <p:spPr>
          <a:xfrm>
            <a:off x="4517895" y="3731517"/>
            <a:ext cx="1656184" cy="76343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42711" y="6136957"/>
            <a:ext cx="6549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dirty="0">
                <a:solidFill>
                  <a:prstClr val="black"/>
                </a:solidFill>
                <a:latin typeface="Calibri"/>
              </a:rPr>
              <a:t>* Model assumes no change in prevalence and treatment coverage – spread therefore conservative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7448" y="188640"/>
            <a:ext cx="993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800" b="1" dirty="0">
                <a:solidFill>
                  <a:srgbClr val="0033CC"/>
                </a:solidFill>
                <a:latin typeface="Calibri"/>
              </a:rPr>
              <a:t>Modelling selection-driven spread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2400" y="6496541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100" dirty="0"/>
              <a:t>Slide courtesy of Oliver Watson (Watson OJ et al., </a:t>
            </a:r>
            <a:r>
              <a:rPr lang="en-US" altLang="en-US" sz="1100" dirty="0" err="1"/>
              <a:t>ELife</a:t>
            </a:r>
            <a:r>
              <a:rPr lang="en-US" altLang="en-US" sz="1100" dirty="0"/>
              <a:t> 2017)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80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“Diagnostic resistance”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6519447"/>
            <a:ext cx="571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Sex Trans Dis 2007, </a:t>
            </a:r>
            <a:r>
              <a:rPr lang="en-US" sz="1200" dirty="0" err="1"/>
              <a:t>Metzgar</a:t>
            </a:r>
            <a:r>
              <a:rPr lang="en-US" sz="1200" dirty="0"/>
              <a:t> D, J </a:t>
            </a:r>
            <a:r>
              <a:rPr lang="en-US" sz="1200" dirty="0" err="1"/>
              <a:t>Clin</a:t>
            </a:r>
            <a:r>
              <a:rPr lang="en-US" sz="1200" dirty="0"/>
              <a:t> Micro 2011. 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54D180-66BA-3745-B948-B0CD4626A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15979"/>
            <a:ext cx="6400800" cy="2168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4D25AF-96DE-1146-9A6F-7D67C4DE0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475" y="3652525"/>
            <a:ext cx="8001000" cy="22528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0CC86D-693F-8C49-873E-A9FA79F44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75" y="2772614"/>
            <a:ext cx="11058577" cy="1542138"/>
          </a:xfrm>
          <a:prstGeom prst="rect">
            <a:avLst/>
          </a:prstGeom>
          <a:ln w="762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1820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599" y="1728216"/>
            <a:ext cx="5828391" cy="4343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u="sng" dirty="0">
                <a:solidFill>
                  <a:schemeClr val="accent1"/>
                </a:solidFill>
              </a:rPr>
              <a:t>Background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Malaria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Rapid diagnostic tests (RDTs)</a:t>
            </a:r>
          </a:p>
          <a:p>
            <a:pPr lvl="1">
              <a:spcAft>
                <a:spcPts val="600"/>
              </a:spcAft>
            </a:pPr>
            <a:r>
              <a:rPr lang="en-US" i="1" dirty="0">
                <a:solidFill>
                  <a:schemeClr val="accent1"/>
                </a:solidFill>
              </a:rPr>
              <a:t>Pfhrp2/3</a:t>
            </a:r>
            <a:r>
              <a:rPr lang="en-US" dirty="0">
                <a:solidFill>
                  <a:schemeClr val="accent1"/>
                </a:solidFill>
              </a:rPr>
              <a:t> deletions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Evolution and spread of “stealth” pathogens?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u="sng" dirty="0"/>
              <a:t>Modelling lab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Watson </a:t>
            </a:r>
            <a:r>
              <a:rPr lang="en-US" i="1" dirty="0"/>
              <a:t>pfhrp2/3 </a:t>
            </a:r>
            <a:r>
              <a:rPr lang="en-US" dirty="0"/>
              <a:t>model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Simulating reality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8D8CF-D0E0-3B4A-862B-73D3C1FDF8C0}"/>
              </a:ext>
            </a:extLst>
          </p:cNvPr>
          <p:cNvSpPr txBox="1"/>
          <p:nvPr/>
        </p:nvSpPr>
        <p:spPr>
          <a:xfrm>
            <a:off x="3732212" y="6519447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Map: Watson OJ et al, </a:t>
            </a:r>
            <a:r>
              <a:rPr lang="en-US" sz="1400" dirty="0" err="1"/>
              <a:t>eLife</a:t>
            </a:r>
            <a:r>
              <a:rPr lang="en-US" sz="1400" dirty="0"/>
              <a:t> 2017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8C133-2487-A745-B69B-01F58A338255}"/>
              </a:ext>
            </a:extLst>
          </p:cNvPr>
          <p:cNvGrpSpPr>
            <a:grpSpLocks noChangeAspect="1"/>
          </p:cNvGrpSpPr>
          <p:nvPr/>
        </p:nvGrpSpPr>
        <p:grpSpPr>
          <a:xfrm>
            <a:off x="6413893" y="1523999"/>
            <a:ext cx="5212369" cy="4097859"/>
            <a:chOff x="5534527" y="1038232"/>
            <a:chExt cx="5946276" cy="46748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2DCDBF-0400-774B-B994-E7F4FEAD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4527" y="1038232"/>
              <a:ext cx="5946276" cy="467484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26F7AE-1A70-8B45-A9A9-9610227538F1}"/>
                </a:ext>
              </a:extLst>
            </p:cNvPr>
            <p:cNvSpPr/>
            <p:nvPr/>
          </p:nvSpPr>
          <p:spPr>
            <a:xfrm>
              <a:off x="5534527" y="1150298"/>
              <a:ext cx="359614" cy="438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72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05B669-5E42-0A4B-A4E9-6B30CB8B3CBF}"/>
              </a:ext>
            </a:extLst>
          </p:cNvPr>
          <p:cNvSpPr txBox="1"/>
          <p:nvPr/>
        </p:nvSpPr>
        <p:spPr>
          <a:xfrm>
            <a:off x="3581400" y="2819400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R modelling exercise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6044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things first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871202" cy="4495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</a:t>
            </a:r>
            <a:r>
              <a:rPr lang="en-US" b="1" dirty="0"/>
              <a:t>R Studio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the </a:t>
            </a:r>
            <a:r>
              <a:rPr lang="en-US" b="1" dirty="0"/>
              <a:t>Console</a:t>
            </a:r>
            <a:r>
              <a:rPr lang="en-US" dirty="0"/>
              <a:t>, type:</a:t>
            </a:r>
          </a:p>
          <a:p>
            <a:pPr marL="880019" lvl="1" indent="-514350">
              <a:buFont typeface="+mj-lt"/>
              <a:buAutoNum type="arabicPeriod"/>
            </a:pPr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devtools</a:t>
            </a:r>
            <a:r>
              <a:rPr lang="en-US" dirty="0"/>
              <a:t>")</a:t>
            </a:r>
          </a:p>
          <a:p>
            <a:pPr marL="880019" lvl="1" indent="-514350">
              <a:buFont typeface="+mj-lt"/>
              <a:buAutoNum type="arabicPeriod"/>
            </a:pPr>
            <a:r>
              <a:rPr lang="en-US" dirty="0"/>
              <a:t>library(</a:t>
            </a:r>
            <a:r>
              <a:rPr lang="en-US" dirty="0" err="1"/>
              <a:t>devtools</a:t>
            </a:r>
            <a:r>
              <a:rPr lang="en-US" dirty="0"/>
              <a:t>)</a:t>
            </a:r>
          </a:p>
          <a:p>
            <a:pPr marL="880019" lvl="1" indent="-514350">
              <a:buFont typeface="+mj-lt"/>
              <a:buAutoNum type="arabicPeriod"/>
            </a:pP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OJWatson</a:t>
            </a:r>
            <a:r>
              <a:rPr lang="en-US" dirty="0"/>
              <a:t>/hrp2malaRia")</a:t>
            </a:r>
          </a:p>
          <a:p>
            <a:pPr marL="880019" lvl="1" indent="-514350">
              <a:buFont typeface="+mj-lt"/>
              <a:buAutoNum type="arabicPeriod"/>
            </a:pPr>
            <a:r>
              <a:rPr lang="en-US" dirty="0"/>
              <a:t>library(hrp2malaRia)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19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C2AA85-6AF5-E94F-8C1C-06A67E75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194" y="968783"/>
            <a:ext cx="4388806" cy="48986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281720-CD5E-554B-AB77-EF6FD8CC0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930442"/>
            <a:ext cx="4419600" cy="49329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E3AAF-64E3-AC4B-8B96-28E42717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7C9-EE71-46D6-ADF3-698B42251E3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390717-9E2F-644D-887C-FE8F76861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14400"/>
            <a:ext cx="4433973" cy="49490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6A1CD7-779B-4D46-874C-38D7B6A291E8}"/>
              </a:ext>
            </a:extLst>
          </p:cNvPr>
          <p:cNvSpPr txBox="1"/>
          <p:nvPr/>
        </p:nvSpPr>
        <p:spPr>
          <a:xfrm>
            <a:off x="228600" y="6096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Run-to-run variability</a:t>
            </a:r>
          </a:p>
        </p:txBody>
      </p:sp>
    </p:spTree>
    <p:extLst>
      <p:ext uri="{BB962C8B-B14F-4D97-AF65-F5344CB8AC3E}">
        <p14:creationId xmlns:p14="http://schemas.microsoft.com/office/powerpoint/2010/main" val="355887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05B669-5E42-0A4B-A4E9-6B30CB8B3CBF}"/>
              </a:ext>
            </a:extLst>
          </p:cNvPr>
          <p:cNvSpPr txBox="1"/>
          <p:nvPr/>
        </p:nvSpPr>
        <p:spPr>
          <a:xfrm>
            <a:off x="228600" y="609600"/>
            <a:ext cx="6477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South America simulation:</a:t>
            </a:r>
          </a:p>
          <a:p>
            <a:endParaRPr lang="en-US" sz="3200" dirty="0"/>
          </a:p>
          <a:p>
            <a:r>
              <a:rPr lang="en-US" b="1" u="sng" dirty="0"/>
              <a:t>Big fitness advantage</a:t>
            </a:r>
          </a:p>
          <a:p>
            <a:r>
              <a:rPr lang="en-US" dirty="0"/>
              <a:t>r2 &lt;- hrp2_Simulation(N=2000, years=20, </a:t>
            </a:r>
            <a:r>
              <a:rPr lang="en-US" dirty="0" err="1"/>
              <a:t>rdt.det</a:t>
            </a:r>
            <a:r>
              <a:rPr lang="en-US" dirty="0"/>
              <a:t> = 0, EIR=1/365, </a:t>
            </a:r>
            <a:r>
              <a:rPr lang="en-US" dirty="0" err="1"/>
              <a:t>microscopy.use</a:t>
            </a:r>
            <a:r>
              <a:rPr lang="en-US" dirty="0"/>
              <a:t> = 1, strains.0=2, fitness = 2)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70C0"/>
                </a:solidFill>
              </a:rPr>
              <a:t>Slight fitness advantage</a:t>
            </a:r>
          </a:p>
          <a:p>
            <a:r>
              <a:rPr lang="en-US" dirty="0">
                <a:solidFill>
                  <a:srgbClr val="0070C0"/>
                </a:solidFill>
              </a:rPr>
              <a:t>r3 &lt;- hrp2_Simulation(N=2000, years=20, </a:t>
            </a:r>
            <a:r>
              <a:rPr lang="en-US" dirty="0" err="1">
                <a:solidFill>
                  <a:srgbClr val="0070C0"/>
                </a:solidFill>
              </a:rPr>
              <a:t>rdt.det</a:t>
            </a:r>
            <a:r>
              <a:rPr lang="en-US" dirty="0">
                <a:solidFill>
                  <a:srgbClr val="0070C0"/>
                </a:solidFill>
              </a:rPr>
              <a:t> = 0, EIR=1/365, </a:t>
            </a:r>
            <a:r>
              <a:rPr lang="en-US" dirty="0" err="1">
                <a:solidFill>
                  <a:srgbClr val="0070C0"/>
                </a:solidFill>
              </a:rPr>
              <a:t>microscopy.use</a:t>
            </a:r>
            <a:r>
              <a:rPr lang="en-US" dirty="0">
                <a:solidFill>
                  <a:srgbClr val="0070C0"/>
                </a:solidFill>
              </a:rPr>
              <a:t> = 1, strains.0=2, fitness = 1.05)</a:t>
            </a:r>
          </a:p>
          <a:p>
            <a:endParaRPr lang="en-US" b="1" u="sng" dirty="0">
              <a:solidFill>
                <a:srgbClr val="FF0000"/>
              </a:solidFill>
            </a:endParaRPr>
          </a:p>
          <a:p>
            <a:r>
              <a:rPr lang="en-US" b="1" u="sng" dirty="0">
                <a:solidFill>
                  <a:srgbClr val="FF0000"/>
                </a:solidFill>
              </a:rPr>
              <a:t>No fitness advantage</a:t>
            </a:r>
          </a:p>
          <a:p>
            <a:r>
              <a:rPr lang="en-US" dirty="0">
                <a:solidFill>
                  <a:srgbClr val="FF0000"/>
                </a:solidFill>
              </a:rPr>
              <a:t>r &lt;- hrp2_Simulation(N=2000, years=20, </a:t>
            </a:r>
            <a:r>
              <a:rPr lang="en-US" dirty="0" err="1">
                <a:solidFill>
                  <a:srgbClr val="FF0000"/>
                </a:solidFill>
              </a:rPr>
              <a:t>rdt.det</a:t>
            </a:r>
            <a:r>
              <a:rPr lang="en-US" dirty="0">
                <a:solidFill>
                  <a:srgbClr val="FF0000"/>
                </a:solidFill>
              </a:rPr>
              <a:t> = 0, EIR=1/365, </a:t>
            </a:r>
            <a:r>
              <a:rPr lang="en-US" dirty="0" err="1">
                <a:solidFill>
                  <a:srgbClr val="FF0000"/>
                </a:solidFill>
              </a:rPr>
              <a:t>microscopy.use</a:t>
            </a:r>
            <a:r>
              <a:rPr lang="en-US" dirty="0">
                <a:solidFill>
                  <a:srgbClr val="FF0000"/>
                </a:solidFill>
              </a:rPr>
              <a:t> = 1, strains.0=2, fitness = 1)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324D6-F6DB-6D40-9676-0D60DE665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32" y="609600"/>
            <a:ext cx="50292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99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05B669-5E42-0A4B-A4E9-6B30CB8B3CBF}"/>
              </a:ext>
            </a:extLst>
          </p:cNvPr>
          <p:cNvSpPr txBox="1"/>
          <p:nvPr/>
        </p:nvSpPr>
        <p:spPr>
          <a:xfrm>
            <a:off x="228600" y="609600"/>
            <a:ext cx="6477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Africa simulation:</a:t>
            </a:r>
          </a:p>
          <a:p>
            <a:endParaRPr lang="en-US" sz="3200" dirty="0"/>
          </a:p>
          <a:p>
            <a:r>
              <a:rPr lang="en-US" b="1" u="sng" dirty="0"/>
              <a:t>Big fitness advantage</a:t>
            </a:r>
          </a:p>
          <a:p>
            <a:r>
              <a:rPr lang="en-US" dirty="0"/>
              <a:t>r2 &lt;- hrp2_Simulation(N=2000, years=20, </a:t>
            </a:r>
            <a:r>
              <a:rPr lang="en-US" dirty="0" err="1"/>
              <a:t>rdt.det</a:t>
            </a:r>
            <a:r>
              <a:rPr lang="en-US" dirty="0"/>
              <a:t> = 0, </a:t>
            </a:r>
            <a:r>
              <a:rPr lang="en-US" dirty="0" err="1"/>
              <a:t>rdt.nonadherence</a:t>
            </a:r>
            <a:r>
              <a:rPr lang="en-US" dirty="0"/>
              <a:t> = 0.2, EIR=1/365, </a:t>
            </a:r>
            <a:r>
              <a:rPr lang="en-US" dirty="0" err="1"/>
              <a:t>microscopy.use</a:t>
            </a:r>
            <a:r>
              <a:rPr lang="en-US" dirty="0"/>
              <a:t> = 0, strains.0=10, fitness = 2)</a:t>
            </a:r>
          </a:p>
          <a:p>
            <a:endParaRPr lang="en-US" dirty="0"/>
          </a:p>
          <a:p>
            <a:r>
              <a:rPr lang="en-US" b="1" u="sng" dirty="0">
                <a:solidFill>
                  <a:srgbClr val="0070C0"/>
                </a:solidFill>
              </a:rPr>
              <a:t>Slight fitness advantage</a:t>
            </a:r>
          </a:p>
          <a:p>
            <a:r>
              <a:rPr lang="en-US" dirty="0">
                <a:solidFill>
                  <a:srgbClr val="0070C0"/>
                </a:solidFill>
              </a:rPr>
              <a:t>r3 &lt;- hrp2_Simulation(N=2000, years=20, </a:t>
            </a:r>
            <a:r>
              <a:rPr lang="en-US" dirty="0" err="1">
                <a:solidFill>
                  <a:srgbClr val="0070C0"/>
                </a:solidFill>
              </a:rPr>
              <a:t>rdt.det</a:t>
            </a:r>
            <a:r>
              <a:rPr lang="en-US" dirty="0">
                <a:solidFill>
                  <a:srgbClr val="0070C0"/>
                </a:solidFill>
              </a:rPr>
              <a:t> = 0, </a:t>
            </a:r>
            <a:r>
              <a:rPr lang="en-US" dirty="0" err="1">
                <a:solidFill>
                  <a:srgbClr val="0070C0"/>
                </a:solidFill>
              </a:rPr>
              <a:t>rdt.nonadherence</a:t>
            </a:r>
            <a:r>
              <a:rPr lang="en-US" dirty="0">
                <a:solidFill>
                  <a:srgbClr val="0070C0"/>
                </a:solidFill>
              </a:rPr>
              <a:t> = 0.2, EIR=1/365, </a:t>
            </a:r>
            <a:r>
              <a:rPr lang="en-US" dirty="0" err="1">
                <a:solidFill>
                  <a:srgbClr val="0070C0"/>
                </a:solidFill>
              </a:rPr>
              <a:t>microscopy.use</a:t>
            </a:r>
            <a:r>
              <a:rPr lang="en-US" dirty="0">
                <a:solidFill>
                  <a:srgbClr val="0070C0"/>
                </a:solidFill>
              </a:rPr>
              <a:t> = 0, strains.0=10, fitness = 1.05)</a:t>
            </a:r>
          </a:p>
          <a:p>
            <a:endParaRPr lang="en-US" b="1" u="sng" dirty="0">
              <a:solidFill>
                <a:srgbClr val="FF0000"/>
              </a:solidFill>
            </a:endParaRPr>
          </a:p>
          <a:p>
            <a:r>
              <a:rPr lang="en-US" b="1" u="sng" dirty="0">
                <a:solidFill>
                  <a:srgbClr val="FF0000"/>
                </a:solidFill>
              </a:rPr>
              <a:t>No fitness advantage</a:t>
            </a:r>
          </a:p>
          <a:p>
            <a:r>
              <a:rPr lang="en-US" dirty="0">
                <a:solidFill>
                  <a:srgbClr val="FF0000"/>
                </a:solidFill>
              </a:rPr>
              <a:t>r &lt;- hrp2_Simulation(N=2000, years=20, </a:t>
            </a:r>
            <a:r>
              <a:rPr lang="en-US" dirty="0" err="1">
                <a:solidFill>
                  <a:srgbClr val="FF0000"/>
                </a:solidFill>
              </a:rPr>
              <a:t>rdt.det</a:t>
            </a:r>
            <a:r>
              <a:rPr lang="en-US" dirty="0">
                <a:solidFill>
                  <a:srgbClr val="FF0000"/>
                </a:solidFill>
              </a:rPr>
              <a:t> = 0, </a:t>
            </a:r>
            <a:r>
              <a:rPr lang="en-US" dirty="0" err="1">
                <a:solidFill>
                  <a:srgbClr val="FF0000"/>
                </a:solidFill>
              </a:rPr>
              <a:t>rdt.nonadherence</a:t>
            </a:r>
            <a:r>
              <a:rPr lang="en-US" dirty="0">
                <a:solidFill>
                  <a:srgbClr val="FF0000"/>
                </a:solidFill>
              </a:rPr>
              <a:t> = 0.2, EIR=1/365, </a:t>
            </a:r>
            <a:r>
              <a:rPr lang="en-US" dirty="0" err="1">
                <a:solidFill>
                  <a:srgbClr val="FF0000"/>
                </a:solidFill>
              </a:rPr>
              <a:t>microscopy.use</a:t>
            </a:r>
            <a:r>
              <a:rPr lang="en-US" dirty="0">
                <a:solidFill>
                  <a:srgbClr val="FF0000"/>
                </a:solidFill>
              </a:rPr>
              <a:t> = 0, strains.0=10, fitness = 1)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480A6-0ECD-D042-9E6A-7311AAF06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37" y="609600"/>
            <a:ext cx="50292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2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2E7DDD-65F5-AC40-842F-2C57D4695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1" b="17365"/>
          <a:stretch/>
        </p:blipFill>
        <p:spPr>
          <a:xfrm>
            <a:off x="8445897" y="565483"/>
            <a:ext cx="3758237" cy="2863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05B669-5E42-0A4B-A4E9-6B30CB8B3CBF}"/>
              </a:ext>
            </a:extLst>
          </p:cNvPr>
          <p:cNvSpPr txBox="1"/>
          <p:nvPr/>
        </p:nvSpPr>
        <p:spPr>
          <a:xfrm>
            <a:off x="609600" y="1515979"/>
            <a:ext cx="6477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dirty="0"/>
              <a:t>South America and Africa have different malaria diagnostic approaches and parasite populations</a:t>
            </a:r>
          </a:p>
          <a:p>
            <a:pPr marL="457200" indent="-457200">
              <a:buFontTx/>
              <a:buChar char="-"/>
            </a:pP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dirty="0"/>
              <a:t>Selective pressure likely exists in Africa due to the high rate of RDT-based treatment.</a:t>
            </a:r>
          </a:p>
          <a:p>
            <a:pPr marL="457200" indent="-457200">
              <a:buFontTx/>
              <a:buChar char="-"/>
            </a:pP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dirty="0"/>
              <a:t>Fitness may be a driver of these gene deletions, but diagnostic policies play an important role.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480A6-0ECD-D042-9E6A-7311AAF068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61"/>
          <a:stretch/>
        </p:blipFill>
        <p:spPr>
          <a:xfrm>
            <a:off x="8586537" y="3428999"/>
            <a:ext cx="3605463" cy="356708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0BFB106-739B-5747-8617-459559B107E5}"/>
              </a:ext>
            </a:extLst>
          </p:cNvPr>
          <p:cNvSpPr txBox="1">
            <a:spLocks/>
          </p:cNvSpPr>
          <p:nvPr/>
        </p:nvSpPr>
        <p:spPr>
          <a:xfrm>
            <a:off x="609600" y="533400"/>
            <a:ext cx="10972801" cy="990600"/>
          </a:xfrm>
          <a:prstGeom prst="rect">
            <a:avLst/>
          </a:prstGeom>
        </p:spPr>
        <p:txBody>
          <a:bodyPr/>
          <a:lstStyle>
            <a:lvl1pPr algn="l" defTabSz="1218895" rtl="0" eaLnBrk="1" latinLnBrk="0" hangingPunct="1">
              <a:spcBef>
                <a:spcPct val="0"/>
              </a:spcBef>
              <a:buNone/>
              <a:defRPr sz="5332" kern="1200" spc="-133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Putting it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997BE-F255-7044-A39D-E520756F8B42}"/>
              </a:ext>
            </a:extLst>
          </p:cNvPr>
          <p:cNvSpPr txBox="1"/>
          <p:nvPr/>
        </p:nvSpPr>
        <p:spPr>
          <a:xfrm rot="16200000">
            <a:off x="6928148" y="1797185"/>
            <a:ext cx="204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South America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54AEC-A303-E241-98CA-D1B9E0FE01EC}"/>
              </a:ext>
            </a:extLst>
          </p:cNvPr>
          <p:cNvSpPr txBox="1"/>
          <p:nvPr/>
        </p:nvSpPr>
        <p:spPr>
          <a:xfrm rot="16200000">
            <a:off x="6928148" y="4655022"/>
            <a:ext cx="2044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Africa</a:t>
            </a:r>
          </a:p>
        </p:txBody>
      </p:sp>
    </p:spTree>
    <p:extLst>
      <p:ext uri="{BB962C8B-B14F-4D97-AF65-F5344CB8AC3E}">
        <p14:creationId xmlns:p14="http://schemas.microsoft.com/office/powerpoint/2010/main" val="180627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476694"/>
            <a:ext cx="3577364" cy="132343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FFFF"/>
                </a:solidFill>
                <a:latin typeface="Arial"/>
              </a:rPr>
              <a:t>Jonathan B. Parr, MD, MPH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FFFFFF"/>
                </a:solidFill>
                <a:latin typeface="Arial"/>
              </a:rPr>
              <a:t>jonathan_parr@med.unc.edu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 err="1">
                <a:solidFill>
                  <a:srgbClr val="FFFFFF"/>
                </a:solidFill>
                <a:latin typeface="Arial"/>
              </a:rPr>
              <a:t>www.ideelresearch.org</a:t>
            </a:r>
            <a:endParaRPr lang="en-US" sz="20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83767" y="430243"/>
            <a:ext cx="1097280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895" rtl="0" eaLnBrk="1" latinLnBrk="0" hangingPunct="1">
              <a:spcBef>
                <a:spcPct val="0"/>
              </a:spcBef>
              <a:buNone/>
              <a:defRPr sz="5332" kern="1200" spc="-133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dirty="0"/>
              <a:t>Thank you!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1197780"/>
            <a:ext cx="6324600" cy="2874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2660316"/>
            <a:ext cx="6858000" cy="35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67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E3AAF-64E3-AC4B-8B96-28E42717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547C9-EE71-46D6-ADF3-698B42251E3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7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Malaria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0"/>
            <a:ext cx="7010399" cy="4572000"/>
          </a:xfrm>
        </p:spPr>
        <p:txBody>
          <a:bodyPr>
            <a:normAutofit fontScale="625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Caused by Plasmodium parasites</a:t>
            </a:r>
          </a:p>
          <a:p>
            <a:pPr>
              <a:spcAft>
                <a:spcPts val="600"/>
              </a:spcAft>
            </a:pPr>
            <a:r>
              <a:rPr lang="en-US" b="1" i="1" dirty="0"/>
              <a:t>Plasmodium falciparum</a:t>
            </a:r>
            <a:r>
              <a:rPr lang="en-US" b="1" dirty="0"/>
              <a:t> causes most malaria deaths</a:t>
            </a:r>
          </a:p>
          <a:p>
            <a:pPr>
              <a:spcAft>
                <a:spcPts val="600"/>
              </a:spcAft>
            </a:pPr>
            <a:r>
              <a:rPr lang="en-US" dirty="0"/>
              <a:t>Transmitted by </a:t>
            </a:r>
            <a:r>
              <a:rPr lang="en-US" i="1" dirty="0"/>
              <a:t>Anopheles</a:t>
            </a:r>
            <a:r>
              <a:rPr lang="en-US" dirty="0"/>
              <a:t> mosquitos</a:t>
            </a:r>
          </a:p>
          <a:p>
            <a:pPr>
              <a:spcAft>
                <a:spcPts val="600"/>
              </a:spcAft>
            </a:pPr>
            <a:endParaRPr lang="en-US" u="sng" dirty="0"/>
          </a:p>
          <a:p>
            <a:pPr marL="0" indent="0">
              <a:buNone/>
            </a:pPr>
            <a:r>
              <a:rPr lang="en-US" u="sng" dirty="0"/>
              <a:t>2016 WHO estimates</a:t>
            </a:r>
          </a:p>
          <a:p>
            <a:r>
              <a:rPr lang="en-US" dirty="0"/>
              <a:t>216 million cases of malaria worldwide</a:t>
            </a:r>
          </a:p>
          <a:p>
            <a:r>
              <a:rPr lang="en-US" dirty="0"/>
              <a:t>445,000 deaths, primarily in Africa (</a:t>
            </a:r>
            <a:r>
              <a:rPr lang="en-US" b="1" dirty="0"/>
              <a:t>91% of all deaths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2013 Global Burden of Disease estimates</a:t>
            </a:r>
          </a:p>
          <a:p>
            <a:r>
              <a:rPr lang="en-US" dirty="0"/>
              <a:t>#8 for life years lost</a:t>
            </a:r>
          </a:p>
          <a:p>
            <a:r>
              <a:rPr lang="en-US" dirty="0"/>
              <a:t>#4 among infectious diseases (after lower respiratory tract infections, diarrheal diseases, and HIV/AIDS)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C59282C-7FD4-480C-82F9-CE981DFBC5CC}" type="slidenum">
              <a:rPr kumimoji="0" lang="en-US" sz="1866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66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1600200"/>
            <a:ext cx="4038600" cy="2673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71800" y="6519447"/>
            <a:ext cx="64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WHO World Malaria Report 2017; Lancet 2014; Photo James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Gathany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(public domain)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92934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754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Malaria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811" y="1219201"/>
            <a:ext cx="6115050" cy="48987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1" y="2895600"/>
            <a:ext cx="2185359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4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93"/>
    </mc:Choice>
    <mc:Fallback xmlns="">
      <p:transition spd="slow" advTm="27293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1981200" y="152400"/>
            <a:ext cx="8383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Distribution of </a:t>
            </a: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pfhrp2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  and </a:t>
            </a: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pfhrp3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-negative </a:t>
            </a:r>
            <a:r>
              <a:rPr kumimoji="0" lang="en-US" altLang="en-US" sz="1800" b="1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P. falciparum </a:t>
            </a: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isolates in South America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1249363"/>
            <a:ext cx="5668963" cy="553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2"/>
          <p:cNvSpPr>
            <a:spLocks noChangeArrowheads="1"/>
          </p:cNvSpPr>
          <p:nvPr/>
        </p:nvSpPr>
        <p:spPr bwMode="auto">
          <a:xfrm>
            <a:off x="6477000" y="2816225"/>
            <a:ext cx="611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Brazil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341" name="Rectangle 3"/>
          <p:cNvSpPr>
            <a:spLocks noChangeArrowheads="1"/>
          </p:cNvSpPr>
          <p:nvPr/>
        </p:nvSpPr>
        <p:spPr bwMode="auto">
          <a:xfrm>
            <a:off x="5184775" y="3054350"/>
            <a:ext cx="709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Bolivia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4342" name="Rectangle 4"/>
          <p:cNvSpPr>
            <a:spLocks noChangeArrowheads="1"/>
          </p:cNvSpPr>
          <p:nvPr/>
        </p:nvSpPr>
        <p:spPr bwMode="auto">
          <a:xfrm>
            <a:off x="4248150" y="2674938"/>
            <a:ext cx="5445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Peru</a:t>
            </a:r>
          </a:p>
        </p:txBody>
      </p:sp>
      <p:sp>
        <p:nvSpPr>
          <p:cNvPr id="14343" name="Rectangle 5"/>
          <p:cNvSpPr>
            <a:spLocks noChangeArrowheads="1"/>
          </p:cNvSpPr>
          <p:nvPr/>
        </p:nvSpPr>
        <p:spPr bwMode="auto">
          <a:xfrm>
            <a:off x="4217988" y="1674813"/>
            <a:ext cx="920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Colombia</a:t>
            </a:r>
          </a:p>
        </p:txBody>
      </p:sp>
      <p:sp>
        <p:nvSpPr>
          <p:cNvPr id="14344" name="Rectangle 6"/>
          <p:cNvSpPr>
            <a:spLocks noChangeArrowheads="1"/>
          </p:cNvSpPr>
          <p:nvPr/>
        </p:nvSpPr>
        <p:spPr bwMode="auto">
          <a:xfrm>
            <a:off x="5943600" y="1190625"/>
            <a:ext cx="777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Guyana</a:t>
            </a:r>
          </a:p>
        </p:txBody>
      </p:sp>
      <p:sp>
        <p:nvSpPr>
          <p:cNvPr id="14345" name="Rectangle 17"/>
          <p:cNvSpPr>
            <a:spLocks noChangeArrowheads="1"/>
          </p:cNvSpPr>
          <p:nvPr/>
        </p:nvSpPr>
        <p:spPr bwMode="auto">
          <a:xfrm>
            <a:off x="6770688" y="454025"/>
            <a:ext cx="9255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Suriname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400800" y="1568450"/>
            <a:ext cx="409575" cy="18415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145213" y="1416050"/>
            <a:ext cx="76200" cy="26035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8" name="TextBox 1"/>
          <p:cNvSpPr txBox="1">
            <a:spLocks noChangeArrowheads="1"/>
          </p:cNvSpPr>
          <p:nvPr/>
        </p:nvSpPr>
        <p:spPr bwMode="auto">
          <a:xfrm>
            <a:off x="2590800" y="1295400"/>
            <a:ext cx="1143000" cy="1016000"/>
          </a:xfrm>
          <a:prstGeom prst="rect">
            <a:avLst/>
          </a:prstGeom>
          <a:pattFill prst="pct60">
            <a:fgClr>
              <a:srgbClr val="FFC0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7 %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45%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(N=465)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13175" y="1817688"/>
            <a:ext cx="4349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0" name="TextBox 36"/>
          <p:cNvSpPr txBox="1">
            <a:spLocks noChangeArrowheads="1"/>
          </p:cNvSpPr>
          <p:nvPr/>
        </p:nvSpPr>
        <p:spPr bwMode="auto">
          <a:xfrm>
            <a:off x="2819400" y="2554288"/>
            <a:ext cx="1069975" cy="10160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33.3 %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53.8%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(N=93)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3889375" y="2817813"/>
            <a:ext cx="43497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2" name="TextBox 38"/>
          <p:cNvSpPr txBox="1">
            <a:spLocks noChangeArrowheads="1"/>
          </p:cNvSpPr>
          <p:nvPr/>
        </p:nvSpPr>
        <p:spPr bwMode="auto">
          <a:xfrm>
            <a:off x="3581400" y="3849688"/>
            <a:ext cx="1069975" cy="1016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4 %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68%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(N=25)</a:t>
            </a:r>
          </a:p>
        </p:txBody>
      </p:sp>
      <p:cxnSp>
        <p:nvCxnSpPr>
          <p:cNvPr id="20" name="Straight Arrow Connector 19"/>
          <p:cNvCxnSpPr>
            <a:stCxn id="14352" idx="3"/>
          </p:cNvCxnSpPr>
          <p:nvPr/>
        </p:nvCxnSpPr>
        <p:spPr>
          <a:xfrm flipV="1">
            <a:off x="4651375" y="3362325"/>
            <a:ext cx="682625" cy="99536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4" name="TextBox 42"/>
          <p:cNvSpPr txBox="1">
            <a:spLocks noChangeArrowheads="1"/>
          </p:cNvSpPr>
          <p:nvPr/>
        </p:nvSpPr>
        <p:spPr bwMode="auto">
          <a:xfrm>
            <a:off x="7086600" y="2743200"/>
            <a:ext cx="1028700" cy="1016000"/>
          </a:xfrm>
          <a:prstGeom prst="rect">
            <a:avLst/>
          </a:prstGeom>
          <a:pattFill prst="pct60">
            <a:fgClr>
              <a:srgbClr val="FFC000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15%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30%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(N=204)</a:t>
            </a:r>
          </a:p>
        </p:txBody>
      </p:sp>
      <p:sp>
        <p:nvSpPr>
          <p:cNvPr id="14355" name="TextBox 43"/>
          <p:cNvSpPr txBox="1">
            <a:spLocks noChangeArrowheads="1"/>
          </p:cNvSpPr>
          <p:nvPr/>
        </p:nvSpPr>
        <p:spPr bwMode="auto">
          <a:xfrm>
            <a:off x="6781800" y="685800"/>
            <a:ext cx="1066800" cy="10160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14.1%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3.8%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(N=78)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94288" y="593725"/>
            <a:ext cx="925512" cy="10144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lIns="91258" tIns="45630" rIns="91258" bIns="4563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(N=97)</a:t>
            </a:r>
          </a:p>
        </p:txBody>
      </p:sp>
      <p:sp>
        <p:nvSpPr>
          <p:cNvPr id="14357" name="Rectangle 2"/>
          <p:cNvSpPr>
            <a:spLocks noChangeArrowheads="1"/>
          </p:cNvSpPr>
          <p:nvPr/>
        </p:nvSpPr>
        <p:spPr bwMode="auto">
          <a:xfrm>
            <a:off x="4648200" y="2489200"/>
            <a:ext cx="4460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Acre</a:t>
            </a:r>
          </a:p>
        </p:txBody>
      </p:sp>
      <p:sp>
        <p:nvSpPr>
          <p:cNvPr id="14358" name="TextBox 2"/>
          <p:cNvSpPr txBox="1">
            <a:spLocks noChangeArrowheads="1"/>
          </p:cNvSpPr>
          <p:nvPr/>
        </p:nvSpPr>
        <p:spPr bwMode="auto">
          <a:xfrm>
            <a:off x="4876800" y="2286000"/>
            <a:ext cx="6937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31%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38%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(N=84</a:t>
            </a:r>
            <a:r>
              <a:rPr kumimoji="0" lang="en-US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14359" name="Rectangle 2"/>
          <p:cNvSpPr>
            <a:spLocks noChangeArrowheads="1"/>
          </p:cNvSpPr>
          <p:nvPr/>
        </p:nvSpPr>
        <p:spPr bwMode="auto">
          <a:xfrm>
            <a:off x="5334000" y="2640013"/>
            <a:ext cx="7302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Rondonia</a:t>
            </a:r>
          </a:p>
        </p:txBody>
      </p:sp>
      <p:sp>
        <p:nvSpPr>
          <p:cNvPr id="14360" name="TextBox 28"/>
          <p:cNvSpPr txBox="1">
            <a:spLocks noChangeArrowheads="1"/>
          </p:cNvSpPr>
          <p:nvPr/>
        </p:nvSpPr>
        <p:spPr bwMode="auto">
          <a:xfrm>
            <a:off x="5813425" y="2632075"/>
            <a:ext cx="55721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7%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22%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(N=61)</a:t>
            </a:r>
          </a:p>
        </p:txBody>
      </p:sp>
      <p:sp>
        <p:nvSpPr>
          <p:cNvPr id="14361" name="Rectangle 2"/>
          <p:cNvSpPr>
            <a:spLocks noChangeArrowheads="1"/>
          </p:cNvSpPr>
          <p:nvPr/>
        </p:nvSpPr>
        <p:spPr bwMode="auto">
          <a:xfrm>
            <a:off x="6183313" y="2268538"/>
            <a:ext cx="439737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Para</a:t>
            </a:r>
          </a:p>
        </p:txBody>
      </p:sp>
      <p:sp>
        <p:nvSpPr>
          <p:cNvPr id="14362" name="TextBox 31"/>
          <p:cNvSpPr txBox="1">
            <a:spLocks noChangeArrowheads="1"/>
          </p:cNvSpPr>
          <p:nvPr/>
        </p:nvSpPr>
        <p:spPr bwMode="auto">
          <a:xfrm>
            <a:off x="6400800" y="2195513"/>
            <a:ext cx="557213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50.8%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(N=59)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691063" y="2430463"/>
            <a:ext cx="746125" cy="403225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8" tIns="45630" rIns="91258" bIns="4563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470525" y="2643188"/>
            <a:ext cx="930275" cy="404812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8" tIns="45630" rIns="91258" bIns="4563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256338" y="2195513"/>
            <a:ext cx="617537" cy="398462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58" tIns="45630" rIns="91258" bIns="4563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66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8077200" y="6335713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04B5E3-6DD3-49C3-8134-0DFD1000ED4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4367" name="Picture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5843588"/>
            <a:ext cx="8667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8" name="Rectangle 1"/>
          <p:cNvSpPr>
            <a:spLocks noChangeArrowheads="1"/>
          </p:cNvSpPr>
          <p:nvPr/>
        </p:nvSpPr>
        <p:spPr bwMode="auto">
          <a:xfrm>
            <a:off x="7162800" y="4508500"/>
            <a:ext cx="3505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Murillo Solano C et al.,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PLoS One. 2015 Jul 7;10(7):e0131576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Dorado EJ et al.,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PLoS One.2016 </a:t>
            </a: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11(9): e0163137</a:t>
            </a:r>
            <a:r>
              <a:rPr kumimoji="0" lang="en-US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</a:t>
            </a:r>
            <a:endParaRPr kumimoji="0" lang="pt-B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Akinyi Okoth et al.,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PLoS One. 2015 May 15;10(5):e0126805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Trouvay M et al.,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PLoS One. 2013 Sep 23;8(9):e74269</a:t>
            </a: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369" name="TextBox 43"/>
          <p:cNvSpPr txBox="1">
            <a:spLocks noChangeArrowheads="1"/>
          </p:cNvSpPr>
          <p:nvPr/>
        </p:nvSpPr>
        <p:spPr bwMode="auto">
          <a:xfrm>
            <a:off x="8001000" y="1041400"/>
            <a:ext cx="1066800" cy="101600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1258" tIns="45630" rIns="91258" bIns="4563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No deletion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(N=78)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6553200" y="1752600"/>
            <a:ext cx="15240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71" name="Rectangle 4"/>
          <p:cNvSpPr>
            <a:spLocks noChangeArrowheads="1"/>
          </p:cNvSpPr>
          <p:nvPr/>
        </p:nvSpPr>
        <p:spPr bwMode="auto">
          <a:xfrm>
            <a:off x="7848600" y="790575"/>
            <a:ext cx="13049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French Guyana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2400" y="6496541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Slide courtesy of Venkatachalam </a:t>
            </a:r>
            <a:r>
              <a:rPr kumimoji="0" lang="en-US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Udhayakumar</a:t>
            </a:r>
            <a:endParaRPr kumimoji="0" lang="en-US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460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>
            <a:spLocks/>
          </p:cNvSpPr>
          <p:nvPr/>
        </p:nvSpPr>
        <p:spPr>
          <a:xfrm>
            <a:off x="2063552" y="188640"/>
            <a:ext cx="7949645" cy="648072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Aft>
                <a:spcPts val="0"/>
              </a:spcAft>
            </a:pPr>
            <a:r>
              <a:rPr lang="en-GB" sz="2800" b="1" dirty="0" err="1">
                <a:solidFill>
                  <a:srgbClr val="0033CC"/>
                </a:solidFill>
                <a:latin typeface="Calibri"/>
              </a:rPr>
              <a:t>Modeling</a:t>
            </a:r>
            <a:r>
              <a:rPr lang="en-GB" sz="2800" b="1" dirty="0">
                <a:solidFill>
                  <a:srgbClr val="0033CC"/>
                </a:solidFill>
                <a:latin typeface="Calibri"/>
              </a:rPr>
              <a:t> the spread of </a:t>
            </a:r>
            <a:r>
              <a:rPr lang="en-GB" sz="2800" b="1" i="1" dirty="0">
                <a:solidFill>
                  <a:srgbClr val="0033CC"/>
                </a:solidFill>
                <a:latin typeface="Calibri"/>
              </a:rPr>
              <a:t>pfhrp2</a:t>
            </a:r>
            <a:r>
              <a:rPr lang="en-GB" sz="2800" b="1" dirty="0">
                <a:solidFill>
                  <a:srgbClr val="0033CC"/>
                </a:solidFill>
                <a:latin typeface="Calibri"/>
              </a:rPr>
              <a:t>-deleted parasites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063553" y="1377738"/>
            <a:ext cx="10128447" cy="4931582"/>
            <a:chOff x="2063553" y="1377738"/>
            <a:chExt cx="10128447" cy="4931582"/>
          </a:xfrm>
        </p:grpSpPr>
        <p:sp>
          <p:nvSpPr>
            <p:cNvPr id="10" name="TextBox 9"/>
            <p:cNvSpPr txBox="1"/>
            <p:nvPr/>
          </p:nvSpPr>
          <p:spPr>
            <a:xfrm rot="16200000">
              <a:off x="618281" y="3278424"/>
              <a:ext cx="353687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GB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rPr>
                <a:t>Proportion of individuals infected with only </a:t>
              </a:r>
              <a:r>
                <a:rPr lang="en-GB" i="1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rPr>
                <a:t>pfhrp2-</a:t>
              </a:r>
              <a:r>
                <a:rPr lang="en-GB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rPr>
                <a:t>deleted parasites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99569" y="5939988"/>
              <a:ext cx="43564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GB" dirty="0">
                  <a:solidFill>
                    <a:prstClr val="black"/>
                  </a:solidFill>
                  <a:latin typeface="Calibri"/>
                  <a:cs typeface="Times New Roman" panose="02020603050405020304" pitchFamily="18" charset="0"/>
                </a:rPr>
                <a:t>PCR Prevalence in children 6-59 months old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9287297" y="3284983"/>
              <a:ext cx="2904703" cy="720081"/>
              <a:chOff x="9120336" y="3284983"/>
              <a:chExt cx="2904703" cy="72008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20336" y="3284983"/>
                <a:ext cx="360040" cy="720081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9466120" y="3321857"/>
                <a:ext cx="2558919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dirty="0">
                    <a:solidFill>
                      <a:prstClr val="black"/>
                    </a:solidFill>
                    <a:latin typeface="Calibri"/>
                  </a:rPr>
                  <a:t>Observed DRC Dataset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dirty="0">
                    <a:solidFill>
                      <a:prstClr val="black"/>
                    </a:solidFill>
                    <a:latin typeface="Calibri"/>
                  </a:rPr>
                  <a:t>Simulation</a:t>
                </a: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9120336" y="3645024"/>
              <a:ext cx="201622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88" b="2968"/>
            <a:stretch/>
          </p:blipFill>
          <p:spPr>
            <a:xfrm>
              <a:off x="2863368" y="1399463"/>
              <a:ext cx="6318022" cy="44042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123" b="3759"/>
            <a:stretch/>
          </p:blipFill>
          <p:spPr>
            <a:xfrm>
              <a:off x="2773138" y="1377738"/>
              <a:ext cx="6485271" cy="4490242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9436075" y="3480920"/>
              <a:ext cx="54000" cy="54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>
                <a:solidFill>
                  <a:prstClr val="white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2400" y="6496541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100" dirty="0"/>
              <a:t>Slide courtesy of Oliver Watson, adapted (Watson OJ et al., </a:t>
            </a:r>
            <a:r>
              <a:rPr lang="en-US" altLang="en-US" sz="1100" dirty="0" err="1"/>
              <a:t>ELife</a:t>
            </a:r>
            <a:r>
              <a:rPr lang="en-US" altLang="en-US" sz="1100" dirty="0"/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245390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599" y="1728216"/>
            <a:ext cx="5828391" cy="43434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u="sng" dirty="0"/>
              <a:t>Background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Malaria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Rapid diagnostic tests (RDTs)</a:t>
            </a:r>
          </a:p>
          <a:p>
            <a:pPr lvl="1">
              <a:spcAft>
                <a:spcPts val="600"/>
              </a:spcAft>
            </a:pPr>
            <a:r>
              <a:rPr lang="en-US" i="1" dirty="0"/>
              <a:t>Pfhrp2/3</a:t>
            </a:r>
            <a:r>
              <a:rPr lang="en-US" dirty="0"/>
              <a:t> deletions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Evolution and spread of “stealth” pathogens?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u="sng" dirty="0"/>
              <a:t>Modelling lab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Watson </a:t>
            </a:r>
            <a:r>
              <a:rPr lang="en-US" i="1" dirty="0"/>
              <a:t>pfhrp2/3 </a:t>
            </a:r>
            <a:r>
              <a:rPr lang="en-US" dirty="0"/>
              <a:t>model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Simulating reality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8D8CF-D0E0-3B4A-862B-73D3C1FDF8C0}"/>
              </a:ext>
            </a:extLst>
          </p:cNvPr>
          <p:cNvSpPr txBox="1"/>
          <p:nvPr/>
        </p:nvSpPr>
        <p:spPr>
          <a:xfrm>
            <a:off x="3732212" y="6519447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Map: Watson OJ et al, </a:t>
            </a:r>
            <a:r>
              <a:rPr lang="en-US" sz="1400" dirty="0" err="1"/>
              <a:t>eLife</a:t>
            </a:r>
            <a:r>
              <a:rPr lang="en-US" sz="1400" dirty="0"/>
              <a:t> 2017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8C133-2487-A745-B69B-01F58A338255}"/>
              </a:ext>
            </a:extLst>
          </p:cNvPr>
          <p:cNvGrpSpPr>
            <a:grpSpLocks noChangeAspect="1"/>
          </p:cNvGrpSpPr>
          <p:nvPr/>
        </p:nvGrpSpPr>
        <p:grpSpPr>
          <a:xfrm>
            <a:off x="6413893" y="1523999"/>
            <a:ext cx="5212369" cy="4097859"/>
            <a:chOff x="5534527" y="1038232"/>
            <a:chExt cx="5946276" cy="46748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B2DCDBF-0400-774B-B994-E7F4FEAD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4527" y="1038232"/>
              <a:ext cx="5946276" cy="467484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26F7AE-1A70-8B45-A9A9-9610227538F1}"/>
                </a:ext>
              </a:extLst>
            </p:cNvPr>
            <p:cNvSpPr/>
            <p:nvPr/>
          </p:nvSpPr>
          <p:spPr>
            <a:xfrm>
              <a:off x="5534527" y="1150298"/>
              <a:ext cx="359614" cy="438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528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8355" y="1994961"/>
            <a:ext cx="2448272" cy="4550158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-150894" y="1994961"/>
          <a:ext cx="5077619" cy="3744144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5077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6144"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Proportion of infected population</a:t>
                      </a:r>
                      <a:r>
                        <a:rPr lang="en-GB" sz="2000" b="1" baseline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GB" sz="2000" b="1" baseline="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possessing only</a:t>
                      </a:r>
                      <a:r>
                        <a:rPr lang="en-GB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1" i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pfhrp2</a:t>
                      </a:r>
                      <a:r>
                        <a:rPr lang="en-GB" sz="20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-deleted mutants</a:t>
                      </a:r>
                      <a:endParaRPr lang="en-GB" sz="20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&gt;20% by 2016</a:t>
                      </a:r>
                      <a:endParaRPr lang="en-GB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&gt;20% by 2022</a:t>
                      </a:r>
                      <a:endParaRPr lang="en-GB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&gt;20% by 2030</a:t>
                      </a:r>
                      <a:endParaRPr lang="en-GB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&lt;20% by 2030</a:t>
                      </a:r>
                      <a:endParaRPr lang="en-GB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9" name="Straight Connector 18"/>
          <p:cNvCxnSpPr/>
          <p:nvPr/>
        </p:nvCxnSpPr>
        <p:spPr>
          <a:xfrm>
            <a:off x="191344" y="3106540"/>
            <a:ext cx="6768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007768" y="3101931"/>
            <a:ext cx="0" cy="2952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64" r="45010"/>
          <a:stretch/>
        </p:blipFill>
        <p:spPr>
          <a:xfrm>
            <a:off x="7222370" y="1909041"/>
            <a:ext cx="4573943" cy="4416296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33925" y="1130865"/>
            <a:ext cx="10901802" cy="86409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GB" sz="2400" dirty="0">
                <a:solidFill>
                  <a:prstClr val="black"/>
                </a:solidFill>
              </a:rPr>
              <a:t>Fitted model identifies areas of concern for potential selection-driven spread in </a:t>
            </a:r>
            <a:r>
              <a:rPr lang="en-GB" sz="2000" dirty="0">
                <a:solidFill>
                  <a:prstClr val="black"/>
                </a:solidFill>
              </a:rPr>
              <a:t>Africa </a:t>
            </a:r>
          </a:p>
          <a:p>
            <a:pPr lvl="1" fontAlgn="auto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prstClr val="black"/>
                </a:solidFill>
              </a:rPr>
              <a:t>Highest concern: Low prevalence plus high RDT-guided treatment</a:t>
            </a:r>
          </a:p>
          <a:p>
            <a:pPr fontAlgn="auto">
              <a:spcAft>
                <a:spcPts val="0"/>
              </a:spcAft>
            </a:pPr>
            <a:endParaRPr lang="en-GB" sz="2400" dirty="0">
              <a:solidFill>
                <a:prstClr val="black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7448" y="188640"/>
            <a:ext cx="993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800" b="1" dirty="0">
                <a:solidFill>
                  <a:srgbClr val="0033CC"/>
                </a:solidFill>
                <a:latin typeface="Calibri"/>
              </a:rPr>
              <a:t>Modelled selection-driven spread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6496541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100" dirty="0"/>
              <a:t>Slide courtesy of Oliver Watson (Watson OJ et al., </a:t>
            </a:r>
            <a:r>
              <a:rPr lang="en-US" altLang="en-US" sz="1100" dirty="0" err="1"/>
              <a:t>ELife</a:t>
            </a:r>
            <a:r>
              <a:rPr lang="en-US" altLang="en-US" sz="1100" dirty="0"/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7490234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9376" y="1412776"/>
            <a:ext cx="112332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200" dirty="0">
                <a:solidFill>
                  <a:prstClr val="black"/>
                </a:solidFill>
                <a:latin typeface="Calibri"/>
              </a:rPr>
              <a:t>An increased emergence of </a:t>
            </a:r>
            <a:r>
              <a:rPr lang="en-GB" sz="2200" i="1" dirty="0">
                <a:solidFill>
                  <a:prstClr val="black"/>
                </a:solidFill>
                <a:latin typeface="Calibri"/>
              </a:rPr>
              <a:t>pfhrp2</a:t>
            </a:r>
            <a:r>
              <a:rPr lang="en-GB" sz="2200" dirty="0">
                <a:solidFill>
                  <a:prstClr val="black"/>
                </a:solidFill>
                <a:latin typeface="Calibri"/>
              </a:rPr>
              <a:t>-deleted mutants can be explained by the introduction of testing by PfHRP2-based RDTs in the last 10 years.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2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2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200" dirty="0">
                <a:solidFill>
                  <a:prstClr val="black"/>
                </a:solidFill>
                <a:latin typeface="Calibri"/>
              </a:rPr>
              <a:t>The use of these RDTs will result in the greatest selection pressure in regions that have low malaria transmission and a high frequency of people seeking treatment.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2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GB" sz="2200" dirty="0">
              <a:solidFill>
                <a:prstClr val="black"/>
              </a:solidFill>
              <a:latin typeface="Calibri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200" dirty="0">
                <a:solidFill>
                  <a:prstClr val="black"/>
                </a:solidFill>
                <a:latin typeface="Calibri"/>
              </a:rPr>
              <a:t>Need for further genetic investigations in the regions identified as having a high HRP2 concern.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9456" y="188640"/>
            <a:ext cx="9937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0033CC"/>
                </a:solidFill>
                <a:latin typeface="Calibri"/>
              </a:rPr>
              <a:t>Modeling</a:t>
            </a:r>
            <a:r>
              <a:rPr lang="en-GB" sz="2800" b="1" dirty="0">
                <a:solidFill>
                  <a:srgbClr val="0033CC"/>
                </a:solidFill>
                <a:latin typeface="Calibri"/>
              </a:rPr>
              <a:t> conclusions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6496541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100" dirty="0"/>
              <a:t>Slide courtesy of Oliver Watson, adapted (Watson OJ et al., </a:t>
            </a:r>
            <a:r>
              <a:rPr lang="en-US" altLang="en-US" sz="1100" dirty="0" err="1"/>
              <a:t>ELife</a:t>
            </a:r>
            <a:r>
              <a:rPr lang="en-US" altLang="en-US" sz="1100" dirty="0"/>
              <a:t> 2017)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677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6572980"/>
            <a:ext cx="769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© Copyright </a:t>
            </a:r>
            <a:r>
              <a:rPr lang="en-US" sz="1200" dirty="0" err="1"/>
              <a:t>Worldmapper.org</a:t>
            </a:r>
            <a:r>
              <a:rPr lang="en-US" sz="1200" dirty="0"/>
              <a:t> / </a:t>
            </a:r>
            <a:r>
              <a:rPr lang="en-US" sz="1200" dirty="0" err="1"/>
              <a:t>Sasi</a:t>
            </a:r>
            <a:r>
              <a:rPr lang="en-US" sz="1200" dirty="0"/>
              <a:t> Group (University of Sheffield) and Mark Newman (University of Michigan).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1264" y="1711651"/>
            <a:ext cx="8289471" cy="41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8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216 million cases in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t>5</a:t>
            </a:fld>
            <a:endParaRPr lang="en-US" dirty="0"/>
          </a:p>
        </p:txBody>
      </p:sp>
      <p:pic>
        <p:nvPicPr>
          <p:cNvPr id="3074" name="Picture 2" descr="http://www.worldmapper.org/images/largepng/2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6728" y="1728216"/>
            <a:ext cx="8298543" cy="408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438400" y="6336223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WHO World Malaria Report 2017</a:t>
            </a:r>
            <a:endParaRPr lang="en-US" sz="1600" dirty="0"/>
          </a:p>
          <a:p>
            <a:pPr algn="ctr"/>
            <a:r>
              <a:rPr lang="en-US" sz="1200" dirty="0"/>
              <a:t>© Copyright </a:t>
            </a:r>
            <a:r>
              <a:rPr lang="en-US" sz="1200" dirty="0" err="1"/>
              <a:t>Worldmapper.org</a:t>
            </a:r>
            <a:r>
              <a:rPr lang="en-US" sz="1200" dirty="0"/>
              <a:t> / </a:t>
            </a:r>
            <a:r>
              <a:rPr lang="en-US" sz="1200" dirty="0" err="1"/>
              <a:t>Sasi</a:t>
            </a:r>
            <a:r>
              <a:rPr lang="en-US" sz="1200" dirty="0"/>
              <a:t> Group (University of Sheffield) and Mark Newman (University of Michigan).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891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445,000 deaths in 2016 (91% in Africa)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t>6</a:t>
            </a:fld>
            <a:endParaRPr lang="en-US" dirty="0"/>
          </a:p>
        </p:txBody>
      </p:sp>
      <p:pic>
        <p:nvPicPr>
          <p:cNvPr id="4100" name="Picture 4" descr="http://www.worldmapper.org/images/largepng/2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6728" y="1728216"/>
            <a:ext cx="8298543" cy="408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93C29F-68B8-F346-BDBF-16583CA5B520}"/>
              </a:ext>
            </a:extLst>
          </p:cNvPr>
          <p:cNvSpPr txBox="1"/>
          <p:nvPr/>
        </p:nvSpPr>
        <p:spPr>
          <a:xfrm>
            <a:off x="2557092" y="6396335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WHO World Malaria Report 2017</a:t>
            </a:r>
            <a:endParaRPr lang="en-US" sz="1600" dirty="0"/>
          </a:p>
          <a:p>
            <a:pPr algn="ctr"/>
            <a:r>
              <a:rPr lang="en-US" sz="1200" dirty="0"/>
              <a:t>© Copyright </a:t>
            </a:r>
            <a:r>
              <a:rPr lang="en-US" sz="1200" dirty="0" err="1"/>
              <a:t>Worldmapper.org</a:t>
            </a:r>
            <a:r>
              <a:rPr lang="en-US" sz="1200" dirty="0"/>
              <a:t> / </a:t>
            </a:r>
            <a:r>
              <a:rPr lang="en-US" sz="1200" dirty="0" err="1"/>
              <a:t>Sasi</a:t>
            </a:r>
            <a:r>
              <a:rPr lang="en-US" sz="1200" dirty="0"/>
              <a:t> Group (University of Sheffield) and Mark Newman (University of Michigan).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097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763000" cy="114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Significant recent improvements</a:t>
            </a:r>
          </a:p>
          <a:p>
            <a:r>
              <a:rPr lang="en-US" dirty="0"/>
              <a:t>Mortality rates have fallen by 48% since 2000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3048000"/>
            <a:ext cx="10668000" cy="3276600"/>
            <a:chOff x="609600" y="3048000"/>
            <a:chExt cx="10668000" cy="3276600"/>
          </a:xfrm>
        </p:grpSpPr>
        <p:pic>
          <p:nvPicPr>
            <p:cNvPr id="5122" name="Picture 2" descr="http://tedconfblog.files.wordpress.com/2014/04/bill-gates-at-ted.jpg?w=90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600" y="3276600"/>
              <a:ext cx="3810000" cy="2541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609600" y="3048000"/>
              <a:ext cx="5930930" cy="32766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88720" indent="-13716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55448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000" u="sng" dirty="0"/>
                <a:t>Why?</a:t>
              </a:r>
            </a:p>
            <a:p>
              <a:r>
                <a:rPr lang="en-US" dirty="0">
                  <a:solidFill>
                    <a:srgbClr val="00B050"/>
                  </a:solidFill>
                </a:rPr>
                <a:t>$$$$$</a:t>
              </a:r>
              <a:r>
                <a:rPr lang="en-US" dirty="0"/>
                <a:t> for:</a:t>
              </a:r>
            </a:p>
            <a:p>
              <a:pPr lvl="1"/>
              <a:r>
                <a:rPr lang="en-US" dirty="0"/>
                <a:t>Insecticidal bed nets</a:t>
              </a:r>
            </a:p>
            <a:p>
              <a:pPr lvl="1"/>
              <a:r>
                <a:rPr lang="en-US" dirty="0"/>
                <a:t>Indoor residual spraying</a:t>
              </a:r>
            </a:p>
            <a:p>
              <a:pPr lvl="1"/>
              <a:r>
                <a:rPr lang="en-US" dirty="0"/>
                <a:t>Better availability of </a:t>
              </a:r>
              <a:r>
                <a:rPr lang="en-US" dirty="0" err="1"/>
                <a:t>artemisinin</a:t>
              </a:r>
              <a:r>
                <a:rPr lang="en-US" dirty="0"/>
                <a:t> combination therapies</a:t>
              </a:r>
            </a:p>
            <a:p>
              <a:pPr lvl="1"/>
              <a:r>
                <a:rPr lang="en-US" b="1" dirty="0"/>
                <a:t>Better availability of rapid diagnostic tests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8400" y="6475511"/>
            <a:ext cx="7696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Photo credit: Steve </a:t>
            </a:r>
            <a:r>
              <a:rPr lang="en-US" sz="1400" dirty="0" err="1"/>
              <a:t>Jurvetson</a:t>
            </a:r>
            <a:r>
              <a:rPr lang="en-US" sz="1400" dirty="0"/>
              <a:t> (creative commons)</a:t>
            </a:r>
          </a:p>
        </p:txBody>
      </p:sp>
    </p:spTree>
    <p:extLst>
      <p:ext uri="{BB962C8B-B14F-4D97-AF65-F5344CB8AC3E}">
        <p14:creationId xmlns:p14="http://schemas.microsoft.com/office/powerpoint/2010/main" val="137743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38172" y="1020258"/>
            <a:ext cx="10911242" cy="4557808"/>
            <a:chOff x="647697" y="1191624"/>
            <a:chExt cx="10998022" cy="4441333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0944" y="2054252"/>
              <a:ext cx="5374775" cy="3578705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647697" y="1191624"/>
              <a:ext cx="4732388" cy="287552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62500" lnSpcReduction="20000"/>
            </a:bodyPr>
            <a:lstStyle>
              <a:lvl1pPr marL="243779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31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48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26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5116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40785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1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4564" indent="-182834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66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343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72122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15901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59680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600"/>
                </a:spcAft>
              </a:pPr>
              <a:endParaRPr lang="en-US" sz="4000" b="1" dirty="0"/>
            </a:p>
            <a:p>
              <a:pPr marL="0" indent="0" fontAlgn="auto">
                <a:spcAft>
                  <a:spcPts val="600"/>
                </a:spcAft>
                <a:buFont typeface="Arial" pitchFamily="34" charset="0"/>
                <a:buNone/>
              </a:pPr>
              <a:r>
                <a:rPr lang="en-US" b="1" dirty="0"/>
                <a:t>Basics</a:t>
              </a:r>
              <a:endParaRPr lang="en-US" dirty="0"/>
            </a:p>
            <a:p>
              <a:pPr fontAlgn="auto">
                <a:spcAft>
                  <a:spcPts val="600"/>
                </a:spcAft>
              </a:pPr>
              <a:r>
                <a:rPr lang="en-US" dirty="0"/>
                <a:t>Most target </a:t>
              </a:r>
              <a:r>
                <a:rPr lang="en-US" b="1" dirty="0"/>
                <a:t>histidine-rich protein 2</a:t>
              </a:r>
              <a:r>
                <a:rPr lang="en-US" dirty="0"/>
                <a:t> (HRP2), a </a:t>
              </a:r>
              <a:r>
                <a:rPr lang="en-US" i="1" dirty="0"/>
                <a:t>falciparum</a:t>
              </a:r>
              <a:r>
                <a:rPr lang="en-US" dirty="0"/>
                <a:t>-specific antigen</a:t>
              </a:r>
            </a:p>
            <a:p>
              <a:pPr fontAlgn="auto">
                <a:spcAft>
                  <a:spcPts val="600"/>
                </a:spcAft>
              </a:pPr>
              <a:r>
                <a:rPr lang="en-US" dirty="0"/>
                <a:t>More sensitive and heat stable than alternatives (e.g. LDH)</a:t>
              </a:r>
            </a:p>
            <a:p>
              <a:pPr fontAlgn="auto">
                <a:spcAft>
                  <a:spcPts val="600"/>
                </a:spcAft>
              </a:pPr>
              <a:r>
                <a:rPr lang="en-US" dirty="0"/>
                <a:t>WHO: use HRP2 in Africa</a:t>
              </a:r>
            </a:p>
            <a:p>
              <a:pPr lvl="1" fontAlgn="auto">
                <a:spcAft>
                  <a:spcPts val="600"/>
                </a:spcAft>
              </a:pP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RDTs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698" y="4067146"/>
            <a:ext cx="4685522" cy="2590800"/>
          </a:xfrm>
        </p:spPr>
        <p:txBody>
          <a:bodyPr>
            <a:normAutofit fontScale="700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RDT uptake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312 million units delivered (2016)</a:t>
            </a:r>
          </a:p>
          <a:p>
            <a:pPr>
              <a:spcAft>
                <a:spcPts val="600"/>
              </a:spcAft>
            </a:pPr>
            <a:r>
              <a:rPr lang="en-US" dirty="0"/>
              <a:t>&gt;$150 million investment, primarily in Africa (2014)</a:t>
            </a:r>
          </a:p>
          <a:p>
            <a:pPr>
              <a:spcAft>
                <a:spcPts val="600"/>
              </a:spcAft>
            </a:pPr>
            <a:r>
              <a:rPr lang="en-US" dirty="0"/>
              <a:t>74% of all diagnostic testing for suspected malaria in Africa (2015)</a:t>
            </a:r>
          </a:p>
          <a:p>
            <a:pPr>
              <a:spcAft>
                <a:spcPts val="600"/>
              </a:spcAft>
            </a:pPr>
            <a:endParaRPr lang="en-US" sz="4000" b="1" dirty="0"/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9282C-7FD4-480C-82F9-CE981DFBC5C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33800" y="6519447"/>
            <a:ext cx="571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PATH 2014, WHO World Malaria Report 2016, Photo USAID (public domain)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B731FA-9643-DB47-AAE8-C399701967EB}"/>
              </a:ext>
            </a:extLst>
          </p:cNvPr>
          <p:cNvGrpSpPr>
            <a:grpSpLocks noChangeAspect="1"/>
          </p:cNvGrpSpPr>
          <p:nvPr/>
        </p:nvGrpSpPr>
        <p:grpSpPr>
          <a:xfrm>
            <a:off x="6128084" y="1334128"/>
            <a:ext cx="5839565" cy="4652225"/>
            <a:chOff x="5995821" y="1435110"/>
            <a:chExt cx="5839565" cy="465222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5410DE6-FCD4-3941-BB97-894D2696E9B6}"/>
                </a:ext>
              </a:extLst>
            </p:cNvPr>
            <p:cNvGrpSpPr/>
            <p:nvPr/>
          </p:nvGrpSpPr>
          <p:grpSpPr>
            <a:xfrm>
              <a:off x="5995821" y="1996002"/>
              <a:ext cx="5586580" cy="4091333"/>
              <a:chOff x="1950456" y="337400"/>
              <a:chExt cx="5586580" cy="409133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A7AEEEE-C83D-524E-9E46-F3037F2AF5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3723"/>
              <a:stretch/>
            </p:blipFill>
            <p:spPr>
              <a:xfrm>
                <a:off x="1950456" y="337400"/>
                <a:ext cx="5586580" cy="4091333"/>
              </a:xfrm>
              <a:prstGeom prst="rect">
                <a:avLst/>
              </a:prstGeom>
            </p:spPr>
          </p:pic>
          <p:cxnSp>
            <p:nvCxnSpPr>
              <p:cNvPr id="9" name="Straight Arrow Connector 8"/>
              <p:cNvCxnSpPr>
                <a:cxnSpLocks/>
              </p:cNvCxnSpPr>
              <p:nvPr/>
            </p:nvCxnSpPr>
            <p:spPr>
              <a:xfrm flipV="1">
                <a:off x="3745832" y="2760998"/>
                <a:ext cx="0" cy="1125203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>
                <a:cxnSpLocks/>
              </p:cNvCxnSpPr>
              <p:nvPr/>
            </p:nvCxnSpPr>
            <p:spPr>
              <a:xfrm flipV="1">
                <a:off x="6400800" y="1770398"/>
                <a:ext cx="0" cy="211580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V="1">
                <a:off x="5029200" y="2312589"/>
                <a:ext cx="0" cy="1573614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EDCD8F31-D529-FF4C-8022-F8EA0BCA8180}"/>
                </a:ext>
              </a:extLst>
            </p:cNvPr>
            <p:cNvSpPr txBox="1">
              <a:spLocks/>
            </p:cNvSpPr>
            <p:nvPr/>
          </p:nvSpPr>
          <p:spPr>
            <a:xfrm>
              <a:off x="5995821" y="1435110"/>
              <a:ext cx="5839565" cy="56089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55000" lnSpcReduction="20000"/>
            </a:bodyPr>
            <a:lstStyle>
              <a:lvl1pPr marL="243779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31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48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266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75116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itchFamily="34" charset="0"/>
                <a:buChar char="•"/>
                <a:defRPr sz="23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40785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1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84564" indent="-182834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866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343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72122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315901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59680" indent="-243779" algn="l" defTabSz="1218895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73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600"/>
                </a:spcAft>
                <a:buFont typeface="Arial" pitchFamily="34" charset="0"/>
                <a:buNone/>
              </a:pPr>
              <a:r>
                <a:rPr lang="en-US" b="1" dirty="0"/>
                <a:t>Proportion of suspected malaria cases attending public health facilities who receive a diagnostic test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420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rgbClr val="180399"/>
                </a:solidFill>
              </a:rPr>
              <a:t>Genes of Interest in </a:t>
            </a:r>
            <a:r>
              <a:rPr lang="en-US" altLang="en-US" sz="3600" b="1" i="1" dirty="0">
                <a:solidFill>
                  <a:srgbClr val="180399"/>
                </a:solidFill>
              </a:rPr>
              <a:t>pfhrp2</a:t>
            </a:r>
            <a:r>
              <a:rPr lang="en-US" altLang="en-US" sz="3600" b="1" dirty="0">
                <a:solidFill>
                  <a:srgbClr val="180399"/>
                </a:solidFill>
              </a:rPr>
              <a:t> Locus</a:t>
            </a:r>
            <a:r>
              <a:rPr lang="en-US" altLang="en-US" sz="3600" dirty="0"/>
              <a:t>	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198688" y="1600200"/>
            <a:ext cx="8012112" cy="2525713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b="1" i="1" dirty="0"/>
              <a:t>pfhrp2</a:t>
            </a:r>
            <a:r>
              <a:rPr lang="en-US" altLang="en-US" sz="2400" dirty="0"/>
              <a:t>: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</a:pPr>
            <a:r>
              <a:rPr lang="en-US" altLang="en-US" sz="1900" dirty="0"/>
              <a:t>Located on chromosome 8 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</a:pPr>
            <a:r>
              <a:rPr lang="en-US" altLang="en-US" sz="1900" dirty="0"/>
              <a:t>Contains numerous histidine repeats (key trait exploited by RDTs for detection) </a:t>
            </a:r>
            <a:endParaRPr lang="en-US" altLang="en-US" dirty="0"/>
          </a:p>
          <a:p>
            <a:pPr lvl="1" eaLnBrk="1" hangingPunct="1">
              <a:lnSpc>
                <a:spcPct val="90000"/>
              </a:lnSpc>
              <a:spcBef>
                <a:spcPts val="500"/>
              </a:spcBef>
            </a:pPr>
            <a:r>
              <a:rPr lang="en-US" altLang="en-US" sz="1900" dirty="0"/>
              <a:t>Mal8P1_230 and Mal8P1_228 are the immediate upstream and downstream genes respectively.</a:t>
            </a:r>
          </a:p>
        </p:txBody>
      </p:sp>
      <p:sp>
        <p:nvSpPr>
          <p:cNvPr id="9220" name="Rectangle 3"/>
          <p:cNvSpPr>
            <a:spLocks/>
          </p:cNvSpPr>
          <p:nvPr/>
        </p:nvSpPr>
        <p:spPr bwMode="auto">
          <a:xfrm>
            <a:off x="5448300" y="5008563"/>
            <a:ext cx="12319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1063 </a:t>
            </a:r>
            <a:r>
              <a:rPr lang="en-US" altLang="en-US" sz="1200" dirty="0" err="1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bp</a:t>
            </a:r>
            <a:endParaRPr lang="en-US" altLang="en-US" sz="1800" dirty="0">
              <a:solidFill>
                <a:prstClr val="black"/>
              </a:solidFill>
              <a:latin typeface="Book Antiqua" panose="02040602050305030304" pitchFamily="18" charset="0"/>
              <a:sym typeface="Book Antiqua" panose="02040602050305030304" pitchFamily="18" charset="0"/>
            </a:endParaRPr>
          </a:p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200" dirty="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Mal8P1.231</a:t>
            </a:r>
            <a:endParaRPr lang="en-US" altLang="en-US" sz="1800" dirty="0">
              <a:solidFill>
                <a:prstClr val="black"/>
              </a:solidFill>
              <a:latin typeface="Book Antiqua" panose="02040602050305030304" pitchFamily="18" charset="0"/>
              <a:sym typeface="Book Antiqua" panose="02040602050305030304" pitchFamily="18" charset="0"/>
            </a:endParaRPr>
          </a:p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800" b="1" i="1" dirty="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pfhrp2</a:t>
            </a:r>
          </a:p>
        </p:txBody>
      </p:sp>
      <p:sp>
        <p:nvSpPr>
          <p:cNvPr id="9221" name="Rectangle 4"/>
          <p:cNvSpPr>
            <a:spLocks/>
          </p:cNvSpPr>
          <p:nvPr/>
        </p:nvSpPr>
        <p:spPr bwMode="auto">
          <a:xfrm>
            <a:off x="5595938" y="4627563"/>
            <a:ext cx="889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</a:endParaRPr>
          </a:p>
        </p:txBody>
      </p:sp>
      <p:sp>
        <p:nvSpPr>
          <p:cNvPr id="9222" name="Rectangle 5"/>
          <p:cNvSpPr>
            <a:spLocks/>
          </p:cNvSpPr>
          <p:nvPr/>
        </p:nvSpPr>
        <p:spPr bwMode="auto">
          <a:xfrm>
            <a:off x="5829300" y="4627563"/>
            <a:ext cx="4699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</a:endParaRPr>
          </a:p>
        </p:txBody>
      </p:sp>
      <p:sp>
        <p:nvSpPr>
          <p:cNvPr id="9223" name="Line 6"/>
          <p:cNvSpPr>
            <a:spLocks noChangeShapeType="1"/>
          </p:cNvSpPr>
          <p:nvPr/>
        </p:nvSpPr>
        <p:spPr bwMode="auto">
          <a:xfrm>
            <a:off x="5676900" y="4779963"/>
            <a:ext cx="152400" cy="0"/>
          </a:xfrm>
          <a:prstGeom prst="line">
            <a:avLst/>
          </a:prstGeom>
          <a:noFill/>
          <a:ln w="12700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24" name="Rectangle 7"/>
          <p:cNvSpPr>
            <a:spLocks/>
          </p:cNvSpPr>
          <p:nvPr/>
        </p:nvSpPr>
        <p:spPr bwMode="auto">
          <a:xfrm>
            <a:off x="7200900" y="4627563"/>
            <a:ext cx="88900" cy="304800"/>
          </a:xfrm>
          <a:prstGeom prst="rect">
            <a:avLst/>
          </a:prstGeom>
          <a:solidFill>
            <a:srgbClr val="A2B5E2"/>
          </a:solidFill>
          <a:ln w="12700">
            <a:solidFill>
              <a:srgbClr val="A2B5E2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</a:endParaRPr>
          </a:p>
        </p:txBody>
      </p:sp>
      <p:sp>
        <p:nvSpPr>
          <p:cNvPr id="9225" name="Rectangle 8"/>
          <p:cNvSpPr>
            <a:spLocks/>
          </p:cNvSpPr>
          <p:nvPr/>
        </p:nvSpPr>
        <p:spPr bwMode="auto">
          <a:xfrm>
            <a:off x="7734300" y="4627563"/>
            <a:ext cx="469900" cy="304800"/>
          </a:xfrm>
          <a:prstGeom prst="rect">
            <a:avLst/>
          </a:prstGeom>
          <a:solidFill>
            <a:srgbClr val="A2B5E2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</a:endParaRPr>
          </a:p>
        </p:txBody>
      </p:sp>
      <p:sp>
        <p:nvSpPr>
          <p:cNvPr id="9226" name="Line 9"/>
          <p:cNvSpPr>
            <a:spLocks noChangeShapeType="1"/>
          </p:cNvSpPr>
          <p:nvPr/>
        </p:nvSpPr>
        <p:spPr bwMode="auto">
          <a:xfrm>
            <a:off x="7277100" y="4779963"/>
            <a:ext cx="457200" cy="0"/>
          </a:xfrm>
          <a:prstGeom prst="line">
            <a:avLst/>
          </a:prstGeom>
          <a:noFill/>
          <a:ln w="12700">
            <a:solidFill>
              <a:srgbClr val="A2B5E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27" name="Rectangle 10"/>
          <p:cNvSpPr>
            <a:spLocks/>
          </p:cNvSpPr>
          <p:nvPr/>
        </p:nvSpPr>
        <p:spPr bwMode="auto">
          <a:xfrm>
            <a:off x="7124700" y="5008563"/>
            <a:ext cx="16129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20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1984 bp</a:t>
            </a:r>
            <a:endParaRPr lang="en-US" altLang="en-US" sz="1800">
              <a:solidFill>
                <a:prstClr val="black"/>
              </a:solidFill>
              <a:latin typeface="Book Antiqua" panose="02040602050305030304" pitchFamily="18" charset="0"/>
              <a:sym typeface="Book Antiqua" panose="02040602050305030304" pitchFamily="18" charset="0"/>
            </a:endParaRPr>
          </a:p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20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Mal8P1.228</a:t>
            </a:r>
            <a:endParaRPr lang="en-US" altLang="en-US" sz="1800">
              <a:solidFill>
                <a:prstClr val="black"/>
              </a:solidFill>
              <a:latin typeface="Book Antiqua" panose="02040602050305030304" pitchFamily="18" charset="0"/>
              <a:sym typeface="Book Antiqua" panose="02040602050305030304" pitchFamily="18" charset="0"/>
            </a:endParaRPr>
          </a:p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20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Heat Shock</a:t>
            </a:r>
          </a:p>
        </p:txBody>
      </p:sp>
      <p:sp>
        <p:nvSpPr>
          <p:cNvPr id="9228" name="Rectangle 11"/>
          <p:cNvSpPr>
            <a:spLocks/>
          </p:cNvSpPr>
          <p:nvPr/>
        </p:nvSpPr>
        <p:spPr bwMode="auto">
          <a:xfrm>
            <a:off x="6362700" y="4170363"/>
            <a:ext cx="8509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20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6490 bp</a:t>
            </a:r>
          </a:p>
        </p:txBody>
      </p:sp>
      <p:sp>
        <p:nvSpPr>
          <p:cNvPr id="9229" name="Rectangle 12"/>
          <p:cNvSpPr>
            <a:spLocks/>
          </p:cNvSpPr>
          <p:nvPr/>
        </p:nvSpPr>
        <p:spPr bwMode="auto">
          <a:xfrm>
            <a:off x="3157538" y="4627563"/>
            <a:ext cx="88900" cy="304800"/>
          </a:xfrm>
          <a:prstGeom prst="rect">
            <a:avLst/>
          </a:prstGeom>
          <a:solidFill>
            <a:srgbClr val="FF0000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</a:endParaRPr>
          </a:p>
        </p:txBody>
      </p:sp>
      <p:sp>
        <p:nvSpPr>
          <p:cNvPr id="9230" name="Rectangle 13"/>
          <p:cNvSpPr>
            <a:spLocks/>
          </p:cNvSpPr>
          <p:nvPr/>
        </p:nvSpPr>
        <p:spPr bwMode="auto">
          <a:xfrm>
            <a:off x="3314700" y="4627563"/>
            <a:ext cx="622300" cy="304800"/>
          </a:xfrm>
          <a:prstGeom prst="rect">
            <a:avLst/>
          </a:prstGeom>
          <a:solidFill>
            <a:srgbClr val="FF0000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</a:endParaRPr>
          </a:p>
        </p:txBody>
      </p:sp>
      <p:sp>
        <p:nvSpPr>
          <p:cNvPr id="9231" name="Line 14"/>
          <p:cNvSpPr>
            <a:spLocks noChangeShapeType="1"/>
          </p:cNvSpPr>
          <p:nvPr/>
        </p:nvSpPr>
        <p:spPr bwMode="auto">
          <a:xfrm>
            <a:off x="3467100" y="4627563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2" name="Line 15"/>
          <p:cNvSpPr>
            <a:spLocks noChangeShapeType="1"/>
          </p:cNvSpPr>
          <p:nvPr/>
        </p:nvSpPr>
        <p:spPr bwMode="auto">
          <a:xfrm>
            <a:off x="3695700" y="4627563"/>
            <a:ext cx="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3" name="Line 16"/>
          <p:cNvSpPr>
            <a:spLocks noChangeShapeType="1"/>
          </p:cNvSpPr>
          <p:nvPr/>
        </p:nvSpPr>
        <p:spPr bwMode="auto">
          <a:xfrm>
            <a:off x="3238500" y="4779963"/>
            <a:ext cx="762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4" name="Rectangle 17"/>
          <p:cNvSpPr>
            <a:spLocks/>
          </p:cNvSpPr>
          <p:nvPr/>
        </p:nvSpPr>
        <p:spPr bwMode="auto">
          <a:xfrm>
            <a:off x="2938463" y="5160963"/>
            <a:ext cx="13081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20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1022 bp</a:t>
            </a:r>
            <a:endParaRPr lang="en-US" altLang="en-US" sz="1800">
              <a:solidFill>
                <a:prstClr val="black"/>
              </a:solidFill>
              <a:latin typeface="Book Antiqua" panose="02040602050305030304" pitchFamily="18" charset="0"/>
              <a:sym typeface="Book Antiqua" panose="02040602050305030304" pitchFamily="18" charset="0"/>
            </a:endParaRPr>
          </a:p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20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Mal8P1.230</a:t>
            </a:r>
            <a:endParaRPr lang="en-US" altLang="en-US" sz="1800">
              <a:solidFill>
                <a:prstClr val="black"/>
              </a:solidFill>
              <a:latin typeface="Book Antiqua" panose="02040602050305030304" pitchFamily="18" charset="0"/>
              <a:sym typeface="Book Antiqua" panose="02040602050305030304" pitchFamily="18" charset="0"/>
            </a:endParaRPr>
          </a:p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20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Hypothetical</a:t>
            </a:r>
            <a:endParaRPr lang="en-US" altLang="en-US" sz="1800">
              <a:solidFill>
                <a:prstClr val="black"/>
              </a:solidFill>
              <a:latin typeface="Book Antiqua" panose="02040602050305030304" pitchFamily="18" charset="0"/>
              <a:sym typeface="Book Antiqua" panose="02040602050305030304" pitchFamily="18" charset="0"/>
            </a:endParaRPr>
          </a:p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20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/Pseudogene</a:t>
            </a:r>
          </a:p>
        </p:txBody>
      </p:sp>
      <p:sp>
        <p:nvSpPr>
          <p:cNvPr id="9235" name="Rectangle 18"/>
          <p:cNvSpPr>
            <a:spLocks/>
          </p:cNvSpPr>
          <p:nvPr/>
        </p:nvSpPr>
        <p:spPr bwMode="auto">
          <a:xfrm>
            <a:off x="4229100" y="4114800"/>
            <a:ext cx="8509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100" tIns="38100" rIns="38100" bIns="381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ts val="713"/>
              </a:spcBef>
              <a:buFont typeface="Arial" panose="020B0604020202020204" pitchFamily="34" charset="0"/>
              <a:buNone/>
            </a:pPr>
            <a:r>
              <a:rPr lang="en-US" altLang="en-US" sz="1200">
                <a:solidFill>
                  <a:prstClr val="black"/>
                </a:solidFill>
                <a:latin typeface="Book Antiqua" panose="02040602050305030304" pitchFamily="18" charset="0"/>
                <a:sym typeface="Book Antiqua" panose="02040602050305030304" pitchFamily="18" charset="0"/>
              </a:rPr>
              <a:t>5535 bp</a:t>
            </a:r>
          </a:p>
        </p:txBody>
      </p:sp>
      <p:sp>
        <p:nvSpPr>
          <p:cNvPr id="9236" name="Line 19"/>
          <p:cNvSpPr>
            <a:spLocks noChangeShapeType="1"/>
          </p:cNvSpPr>
          <p:nvPr/>
        </p:nvSpPr>
        <p:spPr bwMode="auto">
          <a:xfrm>
            <a:off x="5619750" y="4398963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7" name="Line 20"/>
          <p:cNvSpPr>
            <a:spLocks noChangeShapeType="1"/>
          </p:cNvSpPr>
          <p:nvPr/>
        </p:nvSpPr>
        <p:spPr bwMode="auto">
          <a:xfrm>
            <a:off x="5905500" y="4398963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38" name="Rectangle 23"/>
          <p:cNvSpPr>
            <a:spLocks/>
          </p:cNvSpPr>
          <p:nvPr/>
        </p:nvSpPr>
        <p:spPr bwMode="auto">
          <a:xfrm>
            <a:off x="2095500" y="4627563"/>
            <a:ext cx="7480300" cy="3048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prstClr val="black"/>
              </a:solidFill>
            </a:endParaRPr>
          </a:p>
        </p:txBody>
      </p:sp>
      <p:sp>
        <p:nvSpPr>
          <p:cNvPr id="9239" name="Line 25"/>
          <p:cNvSpPr>
            <a:spLocks noChangeShapeType="1"/>
          </p:cNvSpPr>
          <p:nvPr/>
        </p:nvSpPr>
        <p:spPr bwMode="auto">
          <a:xfrm>
            <a:off x="7872413" y="4375150"/>
            <a:ext cx="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40" name="Line 26"/>
          <p:cNvSpPr>
            <a:spLocks noChangeShapeType="1"/>
          </p:cNvSpPr>
          <p:nvPr/>
        </p:nvSpPr>
        <p:spPr bwMode="auto">
          <a:xfrm>
            <a:off x="8024813" y="4384675"/>
            <a:ext cx="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41" name="Line 27"/>
          <p:cNvSpPr>
            <a:spLocks noChangeShapeType="1"/>
          </p:cNvSpPr>
          <p:nvPr/>
        </p:nvSpPr>
        <p:spPr bwMode="auto">
          <a:xfrm>
            <a:off x="3605213" y="4344988"/>
            <a:ext cx="0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42" name="Line 28"/>
          <p:cNvSpPr>
            <a:spLocks noChangeShapeType="1"/>
          </p:cNvSpPr>
          <p:nvPr/>
        </p:nvSpPr>
        <p:spPr bwMode="auto">
          <a:xfrm>
            <a:off x="3394075" y="4338638"/>
            <a:ext cx="0" cy="233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43" name="Line 29"/>
          <p:cNvSpPr>
            <a:spLocks noChangeShapeType="1"/>
          </p:cNvSpPr>
          <p:nvPr/>
        </p:nvSpPr>
        <p:spPr bwMode="auto">
          <a:xfrm>
            <a:off x="5991225" y="4389438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244" name="Line 30"/>
          <p:cNvSpPr>
            <a:spLocks noChangeShapeType="1"/>
          </p:cNvSpPr>
          <p:nvPr/>
        </p:nvSpPr>
        <p:spPr bwMode="auto">
          <a:xfrm>
            <a:off x="6229350" y="4392613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924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000" y="5843588"/>
            <a:ext cx="8667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52400" y="6496541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100" dirty="0"/>
              <a:t>Slide courtesy of Venkatachalam </a:t>
            </a:r>
            <a:r>
              <a:rPr lang="en-US" altLang="en-US" sz="1100" dirty="0" err="1"/>
              <a:t>Udhayakumar</a:t>
            </a:r>
            <a:r>
              <a:rPr lang="en-US" altLang="en-US" sz="1100" dirty="0"/>
              <a:t>, adapted</a:t>
            </a:r>
          </a:p>
        </p:txBody>
      </p:sp>
    </p:spTree>
    <p:extLst>
      <p:ext uri="{BB962C8B-B14F-4D97-AF65-F5344CB8AC3E}">
        <p14:creationId xmlns:p14="http://schemas.microsoft.com/office/powerpoint/2010/main" val="2701603012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13282</TotalTime>
  <Words>1850</Words>
  <Application>Microsoft Macintosh PowerPoint</Application>
  <PresentationFormat>Widescreen</PresentationFormat>
  <Paragraphs>346</Paragraphs>
  <Slides>31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Book Antiqua</vt:lpstr>
      <vt:lpstr>Calibri</vt:lpstr>
      <vt:lpstr>Times New Roman</vt:lpstr>
      <vt:lpstr>Wingdings</vt:lpstr>
      <vt:lpstr>Office Theme</vt:lpstr>
      <vt:lpstr>2_Office Theme</vt:lpstr>
      <vt:lpstr>Clarity</vt:lpstr>
      <vt:lpstr>Default Design</vt:lpstr>
      <vt:lpstr>Stealth malaria? Pfhrp2/3 deletions and malaria rapid diagnostic testing</vt:lpstr>
      <vt:lpstr>First things first</vt:lpstr>
      <vt:lpstr>Outline</vt:lpstr>
      <vt:lpstr>Background:</vt:lpstr>
      <vt:lpstr>216 million cases in 2016</vt:lpstr>
      <vt:lpstr>445,000 deaths in 2016 (91% in Africa)</vt:lpstr>
      <vt:lpstr>Background: Improvements</vt:lpstr>
      <vt:lpstr>Background: RDTs</vt:lpstr>
      <vt:lpstr>Genes of Interest in pfhrp2 Locus </vt:lpstr>
      <vt:lpstr>Stealth parasites? </vt:lpstr>
      <vt:lpstr>Background: pfhrp2 deletions</vt:lpstr>
      <vt:lpstr>DRC - Results</vt:lpstr>
      <vt:lpstr>pfhrp2/pfhrp3 deletions in Eritrea </vt:lpstr>
      <vt:lpstr>PowerPoint Presentation</vt:lpstr>
      <vt:lpstr>PowerPoint Presentation</vt:lpstr>
      <vt:lpstr>PowerPoint Presentation</vt:lpstr>
      <vt:lpstr>“Diagnostic resistance”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Malaria background</vt:lpstr>
      <vt:lpstr>Malaria</vt:lpstr>
      <vt:lpstr>PowerPoint Presentation</vt:lpstr>
      <vt:lpstr>PowerPoint Presentation</vt:lpstr>
      <vt:lpstr>PowerPoint Presentation</vt:lpstr>
      <vt:lpstr>PowerPoint Presentation</vt:lpstr>
    </vt:vector>
  </TitlesOfParts>
  <Company>Centers for Disease Control and Prevention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Sowers, Alexandra (CDC/CGH/DPDM) (CTR)</dc:creator>
  <cp:lastModifiedBy>Parr, Jonathan B</cp:lastModifiedBy>
  <cp:revision>287</cp:revision>
  <dcterms:created xsi:type="dcterms:W3CDTF">2012-03-07T17:34:01Z</dcterms:created>
  <dcterms:modified xsi:type="dcterms:W3CDTF">2018-06-07T13:51:52Z</dcterms:modified>
</cp:coreProperties>
</file>